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1650" r:id="rId2"/>
    <p:sldId id="1388" r:id="rId3"/>
    <p:sldId id="1651" r:id="rId4"/>
    <p:sldId id="1710" r:id="rId5"/>
    <p:sldId id="695" r:id="rId6"/>
    <p:sldId id="1753" r:id="rId7"/>
    <p:sldId id="1991" r:id="rId8"/>
    <p:sldId id="1992" r:id="rId9"/>
    <p:sldId id="1715" r:id="rId10"/>
    <p:sldId id="1718" r:id="rId11"/>
    <p:sldId id="1717" r:id="rId12"/>
    <p:sldId id="1719" r:id="rId13"/>
    <p:sldId id="1652" r:id="rId14"/>
    <p:sldId id="1716" r:id="rId15"/>
    <p:sldId id="1720" r:id="rId16"/>
    <p:sldId id="1653" r:id="rId17"/>
    <p:sldId id="1721" r:id="rId18"/>
    <p:sldId id="1722" r:id="rId19"/>
    <p:sldId id="1723" r:id="rId20"/>
    <p:sldId id="1654" r:id="rId21"/>
    <p:sldId id="1747" r:id="rId22"/>
    <p:sldId id="1655" r:id="rId23"/>
    <p:sldId id="1971" r:id="rId24"/>
    <p:sldId id="1969" r:id="rId25"/>
    <p:sldId id="1976" r:id="rId26"/>
    <p:sldId id="1977" r:id="rId27"/>
    <p:sldId id="1978" r:id="rId28"/>
    <p:sldId id="1979" r:id="rId29"/>
    <p:sldId id="1980" r:id="rId30"/>
    <p:sldId id="1981" r:id="rId31"/>
    <p:sldId id="1973" r:id="rId32"/>
    <p:sldId id="1974" r:id="rId33"/>
    <p:sldId id="1982" r:id="rId34"/>
    <p:sldId id="1983" r:id="rId35"/>
    <p:sldId id="1968" r:id="rId36"/>
    <p:sldId id="1657" r:id="rId37"/>
    <p:sldId id="1658" r:id="rId38"/>
    <p:sldId id="1984" r:id="rId39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679F"/>
    <a:srgbClr val="09653A"/>
    <a:srgbClr val="0D95B0"/>
    <a:srgbClr val="B30E37"/>
    <a:srgbClr val="4157A8"/>
    <a:srgbClr val="DF2C2A"/>
    <a:srgbClr val="C01818"/>
    <a:srgbClr val="223A84"/>
    <a:srgbClr val="0E9FC2"/>
    <a:srgbClr val="7E3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9"/>
    <p:restoredTop sz="87483" autoAdjust="0"/>
  </p:normalViewPr>
  <p:slideViewPr>
    <p:cSldViewPr snapToGrid="0" snapToObjects="1">
      <p:cViewPr varScale="1">
        <p:scale>
          <a:sx n="138" d="100"/>
          <a:sy n="138" d="100"/>
        </p:scale>
        <p:origin x="1192" y="176"/>
      </p:cViewPr>
      <p:guideLst>
        <p:guide orient="horz" pos="234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F08BB-9A8E-8340-AF18-0F5DB314C666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C965-07EC-1C44-A9CE-E80555BD2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75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Nevertheless, these data were strong enough to led to the approval of two</a:t>
            </a:r>
            <a:r>
              <a:rPr lang="en-US" baseline="0" dirty="0"/>
              <a:t> BRAFi and one </a:t>
            </a:r>
            <a:r>
              <a:rPr lang="en-US" baseline="0" dirty="0" err="1"/>
              <a:t>MEKi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8DC16-433C-CC4A-A311-C464AB76F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87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Patients who received first-line therapy as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6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Patients who received first-line therapy as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5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Nevertheless, these data were strong enough to led to the approval of two</a:t>
            </a:r>
            <a:r>
              <a:rPr lang="en-US" baseline="0" dirty="0"/>
              <a:t> BRAFi and one </a:t>
            </a:r>
            <a:r>
              <a:rPr lang="en-US" baseline="0" dirty="0" err="1"/>
              <a:t>MEKi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8DC16-433C-CC4A-A311-C464AB76F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370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Nevertheless, these data were strong enough to led to the approval of two</a:t>
            </a:r>
            <a:r>
              <a:rPr lang="en-US" baseline="0" dirty="0"/>
              <a:t> BRAFi and one </a:t>
            </a:r>
            <a:r>
              <a:rPr lang="en-US" baseline="0" dirty="0" err="1"/>
              <a:t>MEKi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8DC16-433C-CC4A-A311-C464AB76F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831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63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7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43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5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36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63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23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93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89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69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Grade 3 events: 90% in the surgery only group vs. 90% in the neoadjuvant plus surgery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94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12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Pathological complete response: 25% participants in the nivolumab-only group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45% participants in the ipilimumab plus nivolumab group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Nivolumab-only: 8% participants had grade 3 adverse events; ipilimumab plus nivolumab: 73% participants had grade 3 adverse events; no grade 4 or 5 events in any group 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22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8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24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64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29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common  grade III AE was diarrhea (15%)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43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056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04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752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96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27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 approvals in melanoma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8DC16-433C-CC4A-A311-C464AB76F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789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Nevertheless, these data were strong enough to led to the approval of two</a:t>
            </a:r>
            <a:r>
              <a:rPr lang="en-US" baseline="0" dirty="0"/>
              <a:t> BRAFi and one </a:t>
            </a:r>
            <a:r>
              <a:rPr lang="en-US" baseline="0" dirty="0" err="1"/>
              <a:t>MEKi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8DC16-433C-CC4A-A311-C464AB76F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034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more than 40 different mutations in BRAF have been described,3 the most clinically relevant mutation is the BRAFT1799A, which results in the substitution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glutamic acid (V600E) in the kinase domain of the protein.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90% of the clinically relevant mutations are V600E; 10% are V600K, where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changed to lysine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A5B656-90DF-5D42-A01E-06C0E76978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67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2C965-07EC-1C44-A9CE-E80555BD2F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0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Nevertheless, these data were strong enough to led to the approval of two</a:t>
            </a:r>
            <a:r>
              <a:rPr lang="en-US" baseline="0" dirty="0"/>
              <a:t> BRAFi and one </a:t>
            </a:r>
            <a:r>
              <a:rPr lang="en-US" baseline="0" dirty="0" err="1"/>
              <a:t>MEKi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8DC16-433C-CC4A-A311-C464AB76F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92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Nevertheless, these data were strong enough to led to the approval of two</a:t>
            </a:r>
            <a:r>
              <a:rPr lang="en-US" baseline="0" dirty="0"/>
              <a:t> BRAFi and one </a:t>
            </a:r>
            <a:r>
              <a:rPr lang="en-US" baseline="0" dirty="0" err="1"/>
              <a:t>MEKi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8DC16-433C-CC4A-A311-C464AB76F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65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8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1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4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3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1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2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4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F9737-74CE-984B-998C-7FDB7284C5D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35.sv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microsoft.com/office/2007/relationships/hdphoto" Target="../media/hdphoto9.wdp"/><Relationship Id="rId26" Type="http://schemas.microsoft.com/office/2007/relationships/hdphoto" Target="../media/hdphoto17.wdp"/><Relationship Id="rId39" Type="http://schemas.microsoft.com/office/2007/relationships/hdphoto" Target="../media/hdphoto26.wdp"/><Relationship Id="rId21" Type="http://schemas.microsoft.com/office/2007/relationships/hdphoto" Target="../media/hdphoto12.wdp"/><Relationship Id="rId34" Type="http://schemas.openxmlformats.org/officeDocument/2006/relationships/image" Target="../media/image13.png"/><Relationship Id="rId42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6" Type="http://schemas.microsoft.com/office/2007/relationships/hdphoto" Target="../media/hdphoto7.wdp"/><Relationship Id="rId29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24" Type="http://schemas.microsoft.com/office/2007/relationships/hdphoto" Target="../media/hdphoto15.wdp"/><Relationship Id="rId32" Type="http://schemas.microsoft.com/office/2007/relationships/hdphoto" Target="../media/hdphoto23.wdp"/><Relationship Id="rId37" Type="http://schemas.openxmlformats.org/officeDocument/2006/relationships/image" Target="../media/image15.png"/><Relationship Id="rId40" Type="http://schemas.openxmlformats.org/officeDocument/2006/relationships/image" Target="../media/image17.png"/><Relationship Id="rId45" Type="http://schemas.openxmlformats.org/officeDocument/2006/relationships/image" Target="../media/image20.png"/><Relationship Id="rId5" Type="http://schemas.openxmlformats.org/officeDocument/2006/relationships/image" Target="../media/image7.png"/><Relationship Id="rId15" Type="http://schemas.microsoft.com/office/2007/relationships/hdphoto" Target="../media/hdphoto6.wdp"/><Relationship Id="rId23" Type="http://schemas.microsoft.com/office/2007/relationships/hdphoto" Target="../media/hdphoto14.wdp"/><Relationship Id="rId28" Type="http://schemas.microsoft.com/office/2007/relationships/hdphoto" Target="../media/hdphoto19.wdp"/><Relationship Id="rId36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microsoft.com/office/2007/relationships/hdphoto" Target="../media/hdphoto10.wdp"/><Relationship Id="rId31" Type="http://schemas.microsoft.com/office/2007/relationships/hdphoto" Target="../media/hdphoto22.wdp"/><Relationship Id="rId44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2.png"/><Relationship Id="rId22" Type="http://schemas.microsoft.com/office/2007/relationships/hdphoto" Target="../media/hdphoto13.wdp"/><Relationship Id="rId27" Type="http://schemas.microsoft.com/office/2007/relationships/hdphoto" Target="../media/hdphoto18.wdp"/><Relationship Id="rId30" Type="http://schemas.microsoft.com/office/2007/relationships/hdphoto" Target="../media/hdphoto21.wdp"/><Relationship Id="rId35" Type="http://schemas.microsoft.com/office/2007/relationships/hdphoto" Target="../media/hdphoto25.wdp"/><Relationship Id="rId43" Type="http://schemas.microsoft.com/office/2007/relationships/hdphoto" Target="../media/hdphoto28.wdp"/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5" Type="http://schemas.microsoft.com/office/2007/relationships/hdphoto" Target="../media/hdphoto16.wdp"/><Relationship Id="rId33" Type="http://schemas.microsoft.com/office/2007/relationships/hdphoto" Target="../media/hdphoto24.wdp"/><Relationship Id="rId38" Type="http://schemas.openxmlformats.org/officeDocument/2006/relationships/image" Target="../media/image16.png"/><Relationship Id="rId46" Type="http://schemas.microsoft.com/office/2007/relationships/hdphoto" Target="../media/hdphoto29.wdp"/><Relationship Id="rId20" Type="http://schemas.microsoft.com/office/2007/relationships/hdphoto" Target="../media/hdphoto11.wdp"/><Relationship Id="rId41" Type="http://schemas.microsoft.com/office/2007/relationships/hdphoto" Target="../media/hdphoto2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605DBB4-2134-4F4D-B1F7-CFEE482D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160" t="14971" r="2040" b="14386"/>
          <a:stretch/>
        </p:blipFill>
        <p:spPr>
          <a:xfrm>
            <a:off x="-4011" y="-35713"/>
            <a:ext cx="9152022" cy="52149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9A94E7-E85E-2B4C-9140-7ED0414CC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074" y="1409810"/>
            <a:ext cx="8325852" cy="1102519"/>
          </a:xfrm>
        </p:spPr>
        <p:txBody>
          <a:bodyPr/>
          <a:lstStyle/>
          <a:p>
            <a:r>
              <a:rPr lang="en-US" b="1" dirty="0"/>
              <a:t>Therapeutic Updates in Melanoma: </a:t>
            </a:r>
            <a:br>
              <a:rPr lang="en-US" b="1" dirty="0"/>
            </a:br>
            <a:r>
              <a:rPr lang="en-US" b="1" dirty="0"/>
              <a:t>IO for Earlier Stage Disease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12CD30-EEB3-3746-BF13-D5861D83AC9B}"/>
              </a:ext>
            </a:extLst>
          </p:cNvPr>
          <p:cNvSpPr txBox="1"/>
          <p:nvPr/>
        </p:nvSpPr>
        <p:spPr>
          <a:xfrm>
            <a:off x="967584" y="3075190"/>
            <a:ext cx="7208833" cy="180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25" dirty="0"/>
              <a:t>David M. Miller MD, PhD, FAAD</a:t>
            </a:r>
          </a:p>
          <a:p>
            <a:pPr algn="ctr"/>
            <a:r>
              <a:rPr lang="en-US" sz="2025" dirty="0"/>
              <a:t>Division of Hematology/Oncology and Department of Dermatology</a:t>
            </a:r>
          </a:p>
          <a:p>
            <a:pPr algn="ctr"/>
            <a:r>
              <a:rPr lang="en-US" sz="2025" dirty="0"/>
              <a:t>Massachusetts General Hospital</a:t>
            </a:r>
          </a:p>
          <a:p>
            <a:pPr algn="ctr"/>
            <a:r>
              <a:rPr lang="en-US" sz="2025" dirty="0">
                <a:solidFill>
                  <a:srgbClr val="FF0000"/>
                </a:solidFill>
              </a:rPr>
              <a:t>Orlando Dermatology and Aesthetics Conference</a:t>
            </a:r>
          </a:p>
          <a:p>
            <a:pPr algn="ctr"/>
            <a:r>
              <a:rPr lang="en-US" sz="2025" dirty="0">
                <a:solidFill>
                  <a:srgbClr val="FF0000"/>
                </a:solidFill>
              </a:rPr>
              <a:t>January 18, 2020</a:t>
            </a:r>
          </a:p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67548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 bwMode="auto">
          <a:xfrm>
            <a:off x="526553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485900" y="-60737"/>
            <a:ext cx="6172200" cy="857250"/>
          </a:xfrm>
        </p:spPr>
        <p:txBody>
          <a:bodyPr>
            <a:normAutofit/>
          </a:bodyPr>
          <a:lstStyle/>
          <a:p>
            <a:r>
              <a:rPr lang="en-US" sz="2400" dirty="0"/>
              <a:t>Approved Therapies for Advanced Melanoma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47808" y="2214440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5506425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5276228" y="2507155"/>
            <a:ext cx="47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136850" y="1709224"/>
            <a:ext cx="739153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Opdivo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(Nivolumab) for Stage IV</a:t>
            </a: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5869534" y="2526885"/>
            <a:ext cx="13584" cy="9822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TextBox 45"/>
          <p:cNvSpPr txBox="1"/>
          <p:nvPr/>
        </p:nvSpPr>
        <p:spPr>
          <a:xfrm>
            <a:off x="5644546" y="2214440"/>
            <a:ext cx="46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2015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506812" y="3254059"/>
            <a:ext cx="739028" cy="71887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Ipilimumab &amp; Nivolumab in Combination for Systemic Dz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813722" y="2911561"/>
            <a:ext cx="903620" cy="325559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Pembrolizumab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1377888" y="4413421"/>
            <a:ext cx="1880753" cy="325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Oncogene-Directed Therapy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1377888" y="4091281"/>
            <a:ext cx="1880753" cy="3255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Immune-Directed Therapy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9D6B5FD-2065-0446-BA51-DB92A42E45AF}"/>
              </a:ext>
            </a:extLst>
          </p:cNvPr>
          <p:cNvGrpSpPr/>
          <p:nvPr/>
        </p:nvGrpSpPr>
        <p:grpSpPr>
          <a:xfrm>
            <a:off x="562483" y="2357671"/>
            <a:ext cx="7814807" cy="342068"/>
            <a:chOff x="749977" y="3143562"/>
            <a:chExt cx="10419742" cy="4560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7D48B1-1037-A64A-8815-CC94684AB57E}"/>
                </a:ext>
              </a:extLst>
            </p:cNvPr>
            <p:cNvCxnSpPr/>
            <p:nvPr/>
          </p:nvCxnSpPr>
          <p:spPr>
            <a:xfrm>
              <a:off x="75885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C89484E-618A-2B44-85CE-0346979676E8}"/>
                </a:ext>
              </a:extLst>
            </p:cNvPr>
            <p:cNvCxnSpPr/>
            <p:nvPr/>
          </p:nvCxnSpPr>
          <p:spPr>
            <a:xfrm>
              <a:off x="1116971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87542E-4BEB-BF40-82F3-C3019F05CA2F}"/>
                </a:ext>
              </a:extLst>
            </p:cNvPr>
            <p:cNvCxnSpPr/>
            <p:nvPr/>
          </p:nvCxnSpPr>
          <p:spPr>
            <a:xfrm flipH="1" flipV="1">
              <a:off x="749977" y="3373724"/>
              <a:ext cx="43927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DBB37E8-D42A-CB47-9BC9-B79285E9BEE3}"/>
                </a:ext>
              </a:extLst>
            </p:cNvPr>
            <p:cNvCxnSpPr/>
            <p:nvPr/>
          </p:nvCxnSpPr>
          <p:spPr>
            <a:xfrm flipH="1">
              <a:off x="1696488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82FE7CA-E70F-A446-872D-D2E6715FF290}"/>
                </a:ext>
              </a:extLst>
            </p:cNvPr>
            <p:cNvCxnSpPr/>
            <p:nvPr/>
          </p:nvCxnSpPr>
          <p:spPr>
            <a:xfrm flipH="1">
              <a:off x="1833844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B51A65-7AAC-8B42-BE19-5CFD825DEC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9496" y="3371607"/>
              <a:ext cx="6740223" cy="42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2E8A58F-2B27-1A40-8B95-EE346C9EA260}"/>
                </a:ext>
              </a:extLst>
            </p:cNvPr>
            <p:cNvCxnSpPr/>
            <p:nvPr/>
          </p:nvCxnSpPr>
          <p:spPr>
            <a:xfrm flipH="1">
              <a:off x="1469085" y="3373724"/>
              <a:ext cx="1920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D3FFE5E-7BC2-AE44-A8F1-EC48F4DBA30C}"/>
                </a:ext>
              </a:extLst>
            </p:cNvPr>
            <p:cNvCxnSpPr/>
            <p:nvPr/>
          </p:nvCxnSpPr>
          <p:spPr>
            <a:xfrm flipH="1">
              <a:off x="134780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27947CD-B8DB-E645-90DB-4CD44270A122}"/>
                </a:ext>
              </a:extLst>
            </p:cNvPr>
            <p:cNvCxnSpPr/>
            <p:nvPr/>
          </p:nvCxnSpPr>
          <p:spPr>
            <a:xfrm flipH="1">
              <a:off x="121246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2736974-13B1-4748-9690-08594350B236}"/>
                </a:ext>
              </a:extLst>
            </p:cNvPr>
            <p:cNvCxnSpPr/>
            <p:nvPr/>
          </p:nvCxnSpPr>
          <p:spPr>
            <a:xfrm flipH="1">
              <a:off x="1994853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4BB56E-90E7-3841-94A9-D65D6D40CE19}"/>
                </a:ext>
              </a:extLst>
            </p:cNvPr>
            <p:cNvCxnSpPr/>
            <p:nvPr/>
          </p:nvCxnSpPr>
          <p:spPr>
            <a:xfrm flipH="1">
              <a:off x="2132209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55F83DE-421C-B840-B323-D566F7494463}"/>
                </a:ext>
              </a:extLst>
            </p:cNvPr>
            <p:cNvCxnSpPr/>
            <p:nvPr/>
          </p:nvCxnSpPr>
          <p:spPr>
            <a:xfrm flipH="1" flipV="1">
              <a:off x="2283412" y="3373724"/>
              <a:ext cx="165934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6F3EF9-C8E3-724F-84EC-F96232327678}"/>
                </a:ext>
              </a:extLst>
            </p:cNvPr>
            <p:cNvGrpSpPr/>
            <p:nvPr/>
          </p:nvGrpSpPr>
          <p:grpSpPr>
            <a:xfrm>
              <a:off x="3966687" y="3373724"/>
              <a:ext cx="373705" cy="0"/>
              <a:chOff x="1396219" y="5468975"/>
              <a:chExt cx="373705" cy="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9BC1DE-4715-DA49-A846-6429820CE071}"/>
                  </a:ext>
                </a:extLst>
              </p:cNvPr>
              <p:cNvCxnSpPr/>
              <p:nvPr/>
            </p:nvCxnSpPr>
            <p:spPr>
              <a:xfrm flipH="1">
                <a:off x="1396219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CDB5832-743A-B74E-A896-B1BEF70A7C00}"/>
                  </a:ext>
                </a:extLst>
              </p:cNvPr>
              <p:cNvCxnSpPr/>
              <p:nvPr/>
            </p:nvCxnSpPr>
            <p:spPr>
              <a:xfrm flipH="1">
                <a:off x="1533575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E05D78C-80E9-9649-87EA-59E031694012}"/>
                  </a:ext>
                </a:extLst>
              </p:cNvPr>
              <p:cNvCxnSpPr/>
              <p:nvPr/>
            </p:nvCxnSpPr>
            <p:spPr>
              <a:xfrm flipH="1">
                <a:off x="1676838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25A2926-67AF-1D4F-9B16-2BB9ACA398F0}"/>
              </a:ext>
            </a:extLst>
          </p:cNvPr>
          <p:cNvSpPr/>
          <p:nvPr/>
        </p:nvSpPr>
        <p:spPr bwMode="auto">
          <a:xfrm>
            <a:off x="1377887" y="3761935"/>
            <a:ext cx="1880753" cy="325559"/>
          </a:xfrm>
          <a:prstGeom prst="rect">
            <a:avLst/>
          </a:prstGeom>
          <a:solidFill>
            <a:srgbClr val="DBEEF4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Adjuvant Therapy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679FC29-2172-454A-8325-98AD13058D47}"/>
              </a:ext>
            </a:extLst>
          </p:cNvPr>
          <p:cNvSpPr txBox="1"/>
          <p:nvPr/>
        </p:nvSpPr>
        <p:spPr>
          <a:xfrm>
            <a:off x="371405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March 2011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DDF9800-74BB-8F44-9888-C2E66EAD6586}"/>
              </a:ext>
            </a:extLst>
          </p:cNvPr>
          <p:cNvCxnSpPr/>
          <p:nvPr/>
        </p:nvCxnSpPr>
        <p:spPr bwMode="auto">
          <a:xfrm>
            <a:off x="3978783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5791108-A08E-8F47-B775-379886FB3797}"/>
              </a:ext>
            </a:extLst>
          </p:cNvPr>
          <p:cNvSpPr/>
          <p:nvPr/>
        </p:nvSpPr>
        <p:spPr bwMode="auto">
          <a:xfrm>
            <a:off x="3562845" y="1709223"/>
            <a:ext cx="831876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Ipilimumab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) for Stage IV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Dz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77D033D-1AE6-0841-986C-55AD67F58084}"/>
              </a:ext>
            </a:extLst>
          </p:cNvPr>
          <p:cNvSpPr txBox="1"/>
          <p:nvPr/>
        </p:nvSpPr>
        <p:spPr>
          <a:xfrm>
            <a:off x="457448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May 2013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2CB207B-9A2A-F74B-8540-A6107B52028C}"/>
              </a:ext>
            </a:extLst>
          </p:cNvPr>
          <p:cNvCxnSpPr/>
          <p:nvPr/>
        </p:nvCxnSpPr>
        <p:spPr bwMode="auto">
          <a:xfrm>
            <a:off x="4836420" y="1671065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AA58177-7715-414E-BF4C-C07364ABF37B}"/>
              </a:ext>
            </a:extLst>
          </p:cNvPr>
          <p:cNvSpPr/>
          <p:nvPr/>
        </p:nvSpPr>
        <p:spPr bwMode="auto">
          <a:xfrm>
            <a:off x="4436939" y="796514"/>
            <a:ext cx="798962" cy="873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Tafinlar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(Dabrafenib)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------------------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Mekinist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(Trametinib)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For Stage IV</a:t>
            </a:r>
          </a:p>
        </p:txBody>
      </p:sp>
    </p:spTree>
    <p:extLst>
      <p:ext uri="{BB962C8B-B14F-4D97-AF65-F5344CB8AC3E}">
        <p14:creationId xmlns:p14="http://schemas.microsoft.com/office/powerpoint/2010/main" val="229947901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COMBI-d &amp; COMBI-v </a:t>
            </a:r>
            <a:r>
              <a:rPr lang="en-US" dirty="0">
                <a:solidFill>
                  <a:srgbClr val="FF0000"/>
                </a:solidFill>
              </a:rPr>
              <a:t>5 Year OS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F306-8C9C-BD40-BFF6-717E2EC3EA68}"/>
              </a:ext>
            </a:extLst>
          </p:cNvPr>
          <p:cNvSpPr txBox="1"/>
          <p:nvPr/>
        </p:nvSpPr>
        <p:spPr>
          <a:xfrm>
            <a:off x="3844077" y="4594254"/>
            <a:ext cx="145584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3" dirty="0"/>
              <a:t>Robert et al. NEJM 2019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2C3698-9E55-5F41-A3FD-F19E7DE406D7}"/>
              </a:ext>
            </a:extLst>
          </p:cNvPr>
          <p:cNvPicPr/>
          <p:nvPr/>
        </p:nvPicPr>
        <p:blipFill rotWithShape="1">
          <a:blip r:embed="rId5"/>
          <a:srcRect l="26823"/>
          <a:stretch/>
        </p:blipFill>
        <p:spPr>
          <a:xfrm>
            <a:off x="2460993" y="1071183"/>
            <a:ext cx="4222016" cy="30132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43E888-CA3E-5D4C-9198-1E9EE56B6F17}"/>
              </a:ext>
            </a:extLst>
          </p:cNvPr>
          <p:cNvPicPr/>
          <p:nvPr/>
        </p:nvPicPr>
        <p:blipFill rotWithShape="1">
          <a:blip r:embed="rId5"/>
          <a:srcRect l="17" t="88150" r="79577"/>
          <a:stretch/>
        </p:blipFill>
        <p:spPr>
          <a:xfrm>
            <a:off x="1444436" y="3733462"/>
            <a:ext cx="1177388" cy="357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EB4448-435C-2449-BD97-5845A1E73FD6}"/>
              </a:ext>
            </a:extLst>
          </p:cNvPr>
          <p:cNvSpPr/>
          <p:nvPr/>
        </p:nvSpPr>
        <p:spPr>
          <a:xfrm>
            <a:off x="4387907" y="1071183"/>
            <a:ext cx="1954226" cy="470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EF165E-45F7-014D-AA8B-26172FACAAD9}"/>
              </a:ext>
            </a:extLst>
          </p:cNvPr>
          <p:cNvPicPr/>
          <p:nvPr/>
        </p:nvPicPr>
        <p:blipFill rotWithShape="1">
          <a:blip r:embed="rId5"/>
          <a:srcRect l="63183" t="6618" r="31561" b="87139"/>
          <a:stretch/>
        </p:blipFill>
        <p:spPr>
          <a:xfrm>
            <a:off x="4553703" y="1261648"/>
            <a:ext cx="382348" cy="352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CFE70-BAB1-564A-AFFA-85E76350FDDB}"/>
              </a:ext>
            </a:extLst>
          </p:cNvPr>
          <p:cNvSpPr txBox="1"/>
          <p:nvPr/>
        </p:nvSpPr>
        <p:spPr>
          <a:xfrm>
            <a:off x="4909842" y="1335850"/>
            <a:ext cx="161454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04B89"/>
                </a:solidFill>
              </a:rPr>
              <a:t>Dabrafenib plus trametinib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4227D9-F622-ED48-B521-38C9A66776E3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KEYNOTE-006 </a:t>
            </a:r>
            <a:r>
              <a:rPr lang="en-US" dirty="0">
                <a:solidFill>
                  <a:srgbClr val="FF0000"/>
                </a:solidFill>
              </a:rPr>
              <a:t>5 Year OS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F306-8C9C-BD40-BFF6-717E2EC3EA68}"/>
              </a:ext>
            </a:extLst>
          </p:cNvPr>
          <p:cNvSpPr txBox="1"/>
          <p:nvPr/>
        </p:nvSpPr>
        <p:spPr>
          <a:xfrm>
            <a:off x="3556340" y="4594254"/>
            <a:ext cx="203132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3" dirty="0"/>
              <a:t>Robert et al. Lancet Oncology 2019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8CC397-8626-D54D-B5CB-4DDD103B4363}"/>
              </a:ext>
            </a:extLst>
          </p:cNvPr>
          <p:cNvPicPr/>
          <p:nvPr/>
        </p:nvPicPr>
        <p:blipFill rotWithShape="1">
          <a:blip r:embed="rId5"/>
          <a:srcRect l="15452" b="14776"/>
          <a:stretch/>
        </p:blipFill>
        <p:spPr>
          <a:xfrm>
            <a:off x="2014919" y="1113666"/>
            <a:ext cx="5114162" cy="2485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BFBC60-9AF1-2D43-9C3D-5CA7EE0BAA5D}"/>
              </a:ext>
            </a:extLst>
          </p:cNvPr>
          <p:cNvPicPr/>
          <p:nvPr/>
        </p:nvPicPr>
        <p:blipFill rotWithShape="1">
          <a:blip r:embed="rId5"/>
          <a:srcRect l="1" t="85466" r="-148"/>
          <a:stretch/>
        </p:blipFill>
        <p:spPr>
          <a:xfrm>
            <a:off x="1079281" y="3586795"/>
            <a:ext cx="6057889" cy="4238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35B775-E7E9-F443-BA66-E893E8E8F100}"/>
              </a:ext>
            </a:extLst>
          </p:cNvPr>
          <p:cNvPicPr/>
          <p:nvPr/>
        </p:nvPicPr>
        <p:blipFill rotWithShape="1">
          <a:blip r:embed="rId5"/>
          <a:srcRect l="70841" t="16578" r="26515" b="77233"/>
          <a:stretch/>
        </p:blipFill>
        <p:spPr>
          <a:xfrm rot="10800000">
            <a:off x="4695623" y="1391908"/>
            <a:ext cx="222241" cy="2895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516CF97-8764-E143-B6C8-5A91ED205228}"/>
              </a:ext>
            </a:extLst>
          </p:cNvPr>
          <p:cNvSpPr/>
          <p:nvPr/>
        </p:nvSpPr>
        <p:spPr>
          <a:xfrm>
            <a:off x="5322537" y="1335850"/>
            <a:ext cx="1954226" cy="857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1091A-EF21-0243-8FB0-AE777890AE17}"/>
              </a:ext>
            </a:extLst>
          </p:cNvPr>
          <p:cNvSpPr txBox="1"/>
          <p:nvPr/>
        </p:nvSpPr>
        <p:spPr>
          <a:xfrm>
            <a:off x="4909842" y="1335850"/>
            <a:ext cx="1019831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9D1434"/>
                </a:solidFill>
              </a:rPr>
              <a:t>Pembrolizumab</a:t>
            </a:r>
          </a:p>
          <a:p>
            <a:r>
              <a:rPr lang="en-US" sz="1013" dirty="0">
                <a:solidFill>
                  <a:srgbClr val="004B89"/>
                </a:solidFill>
              </a:rPr>
              <a:t>Ipilimumab</a:t>
            </a:r>
            <a:endParaRPr lang="en-US" sz="1013" dirty="0">
              <a:solidFill>
                <a:srgbClr val="9D1434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D61885-A5C5-2340-9D89-E9EE1B39AD3C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431608-7DEB-0447-84CD-13937E3EC05F}"/>
              </a:ext>
            </a:extLst>
          </p:cNvPr>
          <p:cNvCxnSpPr>
            <a:cxnSpLocks/>
          </p:cNvCxnSpPr>
          <p:nvPr/>
        </p:nvCxnSpPr>
        <p:spPr>
          <a:xfrm>
            <a:off x="2269958" y="2486930"/>
            <a:ext cx="468429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DC5A07-5BE1-F148-9C84-E7A61A9185FF}"/>
              </a:ext>
            </a:extLst>
          </p:cNvPr>
          <p:cNvSpPr txBox="1"/>
          <p:nvPr/>
        </p:nvSpPr>
        <p:spPr>
          <a:xfrm>
            <a:off x="5794864" y="1335850"/>
            <a:ext cx="877163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9D1434"/>
                </a:solidFill>
              </a:rPr>
              <a:t>38.7 months</a:t>
            </a:r>
          </a:p>
          <a:p>
            <a:r>
              <a:rPr lang="en-US" sz="1013" dirty="0">
                <a:solidFill>
                  <a:srgbClr val="004B89"/>
                </a:solidFill>
              </a:rPr>
              <a:t>17.1 months</a:t>
            </a:r>
            <a:endParaRPr lang="en-US" sz="1013" dirty="0">
              <a:solidFill>
                <a:srgbClr val="9D143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2D826-0F4C-0C47-B690-45CE2319E558}"/>
              </a:ext>
            </a:extLst>
          </p:cNvPr>
          <p:cNvSpPr txBox="1"/>
          <p:nvPr/>
        </p:nvSpPr>
        <p:spPr>
          <a:xfrm>
            <a:off x="4909842" y="1650368"/>
            <a:ext cx="16193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HR: 0.73 (95% CI 0.57-0.92)</a:t>
            </a:r>
          </a:p>
        </p:txBody>
      </p:sp>
    </p:spTree>
    <p:extLst>
      <p:ext uri="{BB962C8B-B14F-4D97-AF65-F5344CB8AC3E}">
        <p14:creationId xmlns:p14="http://schemas.microsoft.com/office/powerpoint/2010/main" val="23726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CheckMate-067 </a:t>
            </a:r>
            <a:r>
              <a:rPr lang="en-US" dirty="0">
                <a:solidFill>
                  <a:srgbClr val="FF0000"/>
                </a:solidFill>
              </a:rPr>
              <a:t>5 Year OS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AFCBEE-7C65-374A-AF6A-3A27D716959E}"/>
              </a:ext>
            </a:extLst>
          </p:cNvPr>
          <p:cNvPicPr/>
          <p:nvPr/>
        </p:nvPicPr>
        <p:blipFill rotWithShape="1">
          <a:blip r:embed="rId5"/>
          <a:srcRect l="13471" t="13894" b="21622"/>
          <a:stretch/>
        </p:blipFill>
        <p:spPr>
          <a:xfrm>
            <a:off x="2075607" y="1471529"/>
            <a:ext cx="5014497" cy="2188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387437-40AC-994C-8200-DCF59F3C9A5A}"/>
              </a:ext>
            </a:extLst>
          </p:cNvPr>
          <p:cNvPicPr/>
          <p:nvPr/>
        </p:nvPicPr>
        <p:blipFill rotWithShape="1">
          <a:blip r:embed="rId5"/>
          <a:srcRect l="26012" t="1681" r="70531" b="96636"/>
          <a:stretch/>
        </p:blipFill>
        <p:spPr>
          <a:xfrm>
            <a:off x="4688130" y="1416247"/>
            <a:ext cx="183870" cy="88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1F306-8C9C-BD40-BFF6-717E2EC3EA68}"/>
              </a:ext>
            </a:extLst>
          </p:cNvPr>
          <p:cNvSpPr txBox="1"/>
          <p:nvPr/>
        </p:nvSpPr>
        <p:spPr>
          <a:xfrm>
            <a:off x="3864116" y="4594254"/>
            <a:ext cx="141577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3" dirty="0"/>
              <a:t>Larkin et al. NEJM 2019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F8B240-C745-534C-B443-FCB12CEE4468}"/>
              </a:ext>
            </a:extLst>
          </p:cNvPr>
          <p:cNvPicPr/>
          <p:nvPr/>
        </p:nvPicPr>
        <p:blipFill rotWithShape="1">
          <a:blip r:embed="rId5"/>
          <a:srcRect l="-1086" t="78944" r="-1" b="-19"/>
          <a:stretch/>
        </p:blipFill>
        <p:spPr>
          <a:xfrm>
            <a:off x="1267416" y="3629279"/>
            <a:ext cx="5858092" cy="715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78E793-C2C6-884F-B133-CCA2383C7BAF}"/>
              </a:ext>
            </a:extLst>
          </p:cNvPr>
          <p:cNvPicPr/>
          <p:nvPr/>
        </p:nvPicPr>
        <p:blipFill rotWithShape="1">
          <a:blip r:embed="rId5"/>
          <a:srcRect l="61567" t="427" r="34156" b="95280"/>
          <a:stretch/>
        </p:blipFill>
        <p:spPr>
          <a:xfrm>
            <a:off x="4682374" y="1673897"/>
            <a:ext cx="227468" cy="2263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EB1989-BABE-7E42-9953-0DB54ACCD260}"/>
              </a:ext>
            </a:extLst>
          </p:cNvPr>
          <p:cNvPicPr/>
          <p:nvPr/>
        </p:nvPicPr>
        <p:blipFill rotWithShape="1">
          <a:blip r:embed="rId5"/>
          <a:srcRect l="49181" t="1033" r="47148" b="96524"/>
          <a:stretch/>
        </p:blipFill>
        <p:spPr>
          <a:xfrm>
            <a:off x="4698871" y="1542485"/>
            <a:ext cx="195244" cy="1288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918F2A-FC9C-9840-A04B-7774B1EB14F1}"/>
              </a:ext>
            </a:extLst>
          </p:cNvPr>
          <p:cNvSpPr txBox="1"/>
          <p:nvPr/>
        </p:nvSpPr>
        <p:spPr>
          <a:xfrm>
            <a:off x="4909842" y="1335850"/>
            <a:ext cx="1640193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32824F"/>
                </a:solidFill>
              </a:rPr>
              <a:t>Nivolumab plus Ipilimumab</a:t>
            </a:r>
          </a:p>
          <a:p>
            <a:r>
              <a:rPr lang="en-US" sz="1013" dirty="0">
                <a:solidFill>
                  <a:srgbClr val="5B7EB0"/>
                </a:solidFill>
              </a:rPr>
              <a:t>Nivolumab</a:t>
            </a:r>
          </a:p>
          <a:p>
            <a:r>
              <a:rPr lang="en-US" sz="1013" dirty="0">
                <a:solidFill>
                  <a:srgbClr val="777776"/>
                </a:solidFill>
              </a:rPr>
              <a:t>Ipilimumab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2E40D2-AD57-D14E-A874-EF793EECCEEC}"/>
              </a:ext>
            </a:extLst>
          </p:cNvPr>
          <p:cNvSpPr txBox="1"/>
          <p:nvPr/>
        </p:nvSpPr>
        <p:spPr>
          <a:xfrm>
            <a:off x="6432098" y="1335850"/>
            <a:ext cx="949299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32824F"/>
                </a:solidFill>
              </a:rPr>
              <a:t>52% 5-year OS</a:t>
            </a:r>
          </a:p>
          <a:p>
            <a:r>
              <a:rPr lang="en-US" sz="1013" dirty="0">
                <a:solidFill>
                  <a:srgbClr val="5B7EB0"/>
                </a:solidFill>
              </a:rPr>
              <a:t>44% 5-year OS</a:t>
            </a:r>
          </a:p>
          <a:p>
            <a:r>
              <a:rPr lang="en-US" sz="1013" dirty="0">
                <a:solidFill>
                  <a:srgbClr val="777776"/>
                </a:solidFill>
              </a:rPr>
              <a:t>26% 5-year OS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DBAC9-977F-5141-AF94-D4E74769CEB3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6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485900" y="-60737"/>
            <a:ext cx="6172200" cy="857250"/>
          </a:xfrm>
        </p:spPr>
        <p:txBody>
          <a:bodyPr>
            <a:normAutofit/>
          </a:bodyPr>
          <a:lstStyle/>
          <a:p>
            <a:r>
              <a:rPr lang="en-US" sz="2400" dirty="0"/>
              <a:t>Therapy for Resected Disease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33077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2017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6895014" y="2114753"/>
            <a:ext cx="0" cy="4078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6506735" y="1703022"/>
            <a:ext cx="776559" cy="411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Opdivo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(Nivolumab) for Adjuvant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7057511" y="2535715"/>
            <a:ext cx="0" cy="4011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Box 64"/>
          <p:cNvSpPr txBox="1"/>
          <p:nvPr/>
        </p:nvSpPr>
        <p:spPr>
          <a:xfrm>
            <a:off x="6795573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April 2018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6690658" y="2911561"/>
            <a:ext cx="733708" cy="7472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Trametinib for Adjuvant Dz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9D6B5FD-2065-0446-BA51-DB92A42E45AF}"/>
              </a:ext>
            </a:extLst>
          </p:cNvPr>
          <p:cNvGrpSpPr/>
          <p:nvPr/>
        </p:nvGrpSpPr>
        <p:grpSpPr>
          <a:xfrm>
            <a:off x="562483" y="2357671"/>
            <a:ext cx="7814807" cy="342068"/>
            <a:chOff x="749977" y="3143562"/>
            <a:chExt cx="10419742" cy="4560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7D48B1-1037-A64A-8815-CC94684AB57E}"/>
                </a:ext>
              </a:extLst>
            </p:cNvPr>
            <p:cNvCxnSpPr/>
            <p:nvPr/>
          </p:nvCxnSpPr>
          <p:spPr>
            <a:xfrm>
              <a:off x="75885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C89484E-618A-2B44-85CE-0346979676E8}"/>
                </a:ext>
              </a:extLst>
            </p:cNvPr>
            <p:cNvCxnSpPr/>
            <p:nvPr/>
          </p:nvCxnSpPr>
          <p:spPr>
            <a:xfrm>
              <a:off x="1116971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87542E-4BEB-BF40-82F3-C3019F05CA2F}"/>
                </a:ext>
              </a:extLst>
            </p:cNvPr>
            <p:cNvCxnSpPr/>
            <p:nvPr/>
          </p:nvCxnSpPr>
          <p:spPr>
            <a:xfrm flipH="1" flipV="1">
              <a:off x="749977" y="3373724"/>
              <a:ext cx="43927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DBB37E8-D42A-CB47-9BC9-B79285E9BEE3}"/>
                </a:ext>
              </a:extLst>
            </p:cNvPr>
            <p:cNvCxnSpPr/>
            <p:nvPr/>
          </p:nvCxnSpPr>
          <p:spPr>
            <a:xfrm flipH="1">
              <a:off x="1696488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82FE7CA-E70F-A446-872D-D2E6715FF290}"/>
                </a:ext>
              </a:extLst>
            </p:cNvPr>
            <p:cNvCxnSpPr/>
            <p:nvPr/>
          </p:nvCxnSpPr>
          <p:spPr>
            <a:xfrm flipH="1">
              <a:off x="1833844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B51A65-7AAC-8B42-BE19-5CFD825DEC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9496" y="3371607"/>
              <a:ext cx="6740223" cy="42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2E8A58F-2B27-1A40-8B95-EE346C9EA260}"/>
                </a:ext>
              </a:extLst>
            </p:cNvPr>
            <p:cNvCxnSpPr/>
            <p:nvPr/>
          </p:nvCxnSpPr>
          <p:spPr>
            <a:xfrm flipH="1">
              <a:off x="1469085" y="3373724"/>
              <a:ext cx="1920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D3FFE5E-7BC2-AE44-A8F1-EC48F4DBA30C}"/>
                </a:ext>
              </a:extLst>
            </p:cNvPr>
            <p:cNvCxnSpPr/>
            <p:nvPr/>
          </p:nvCxnSpPr>
          <p:spPr>
            <a:xfrm flipH="1">
              <a:off x="134780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27947CD-B8DB-E645-90DB-4CD44270A122}"/>
                </a:ext>
              </a:extLst>
            </p:cNvPr>
            <p:cNvCxnSpPr/>
            <p:nvPr/>
          </p:nvCxnSpPr>
          <p:spPr>
            <a:xfrm flipH="1">
              <a:off x="121246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2736974-13B1-4748-9690-08594350B236}"/>
                </a:ext>
              </a:extLst>
            </p:cNvPr>
            <p:cNvCxnSpPr/>
            <p:nvPr/>
          </p:nvCxnSpPr>
          <p:spPr>
            <a:xfrm flipH="1">
              <a:off x="1994853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4BB56E-90E7-3841-94A9-D65D6D40CE19}"/>
                </a:ext>
              </a:extLst>
            </p:cNvPr>
            <p:cNvCxnSpPr/>
            <p:nvPr/>
          </p:nvCxnSpPr>
          <p:spPr>
            <a:xfrm flipH="1">
              <a:off x="2132209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55F83DE-421C-B840-B323-D566F7494463}"/>
                </a:ext>
              </a:extLst>
            </p:cNvPr>
            <p:cNvCxnSpPr/>
            <p:nvPr/>
          </p:nvCxnSpPr>
          <p:spPr>
            <a:xfrm flipH="1" flipV="1">
              <a:off x="2283412" y="3373724"/>
              <a:ext cx="165934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6F3EF9-C8E3-724F-84EC-F96232327678}"/>
                </a:ext>
              </a:extLst>
            </p:cNvPr>
            <p:cNvGrpSpPr/>
            <p:nvPr/>
          </p:nvGrpSpPr>
          <p:grpSpPr>
            <a:xfrm>
              <a:off x="3966687" y="3373724"/>
              <a:ext cx="373705" cy="0"/>
              <a:chOff x="1396219" y="5468975"/>
              <a:chExt cx="373705" cy="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9BC1DE-4715-DA49-A846-6429820CE071}"/>
                  </a:ext>
                </a:extLst>
              </p:cNvPr>
              <p:cNvCxnSpPr/>
              <p:nvPr/>
            </p:nvCxnSpPr>
            <p:spPr>
              <a:xfrm flipH="1">
                <a:off x="1396219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CDB5832-743A-B74E-A896-B1BEF70A7C00}"/>
                  </a:ext>
                </a:extLst>
              </p:cNvPr>
              <p:cNvCxnSpPr/>
              <p:nvPr/>
            </p:nvCxnSpPr>
            <p:spPr>
              <a:xfrm flipH="1">
                <a:off x="1533575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E05D78C-80E9-9649-87EA-59E031694012}"/>
                  </a:ext>
                </a:extLst>
              </p:cNvPr>
              <p:cNvCxnSpPr/>
              <p:nvPr/>
            </p:nvCxnSpPr>
            <p:spPr>
              <a:xfrm flipH="1">
                <a:off x="1676838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7A6B5EB-C68C-9A46-9C21-7A22DF3A6D56}"/>
              </a:ext>
            </a:extLst>
          </p:cNvPr>
          <p:cNvCxnSpPr>
            <a:cxnSpLocks/>
          </p:cNvCxnSpPr>
          <p:nvPr/>
        </p:nvCxnSpPr>
        <p:spPr bwMode="auto">
          <a:xfrm>
            <a:off x="7886865" y="2528705"/>
            <a:ext cx="0" cy="134874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C3D5D849-7565-894C-9587-D21D9503F82E}"/>
              </a:ext>
            </a:extLst>
          </p:cNvPr>
          <p:cNvSpPr txBox="1"/>
          <p:nvPr/>
        </p:nvSpPr>
        <p:spPr>
          <a:xfrm>
            <a:off x="7669143" y="2210243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Feb.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2019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37EBA0C-A014-8A45-84C9-342350CA2803}"/>
              </a:ext>
            </a:extLst>
          </p:cNvPr>
          <p:cNvSpPr/>
          <p:nvPr/>
        </p:nvSpPr>
        <p:spPr bwMode="auto">
          <a:xfrm>
            <a:off x="7435056" y="3852359"/>
            <a:ext cx="903620" cy="44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(Pembrolizumab)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as adjuvant Tx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908368-5BC1-F643-BCC5-6E297FE24775}"/>
              </a:ext>
            </a:extLst>
          </p:cNvPr>
          <p:cNvSpPr/>
          <p:nvPr/>
        </p:nvSpPr>
        <p:spPr bwMode="auto">
          <a:xfrm>
            <a:off x="1377887" y="3761935"/>
            <a:ext cx="1880753" cy="325559"/>
          </a:xfrm>
          <a:prstGeom prst="rect">
            <a:avLst/>
          </a:prstGeom>
          <a:solidFill>
            <a:srgbClr val="DBEEF4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Adjuvant Therapy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EE8438-7820-8D4C-B03F-C9A3110515D2}"/>
              </a:ext>
            </a:extLst>
          </p:cNvPr>
          <p:cNvCxnSpPr/>
          <p:nvPr/>
        </p:nvCxnSpPr>
        <p:spPr bwMode="auto">
          <a:xfrm>
            <a:off x="175316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8F5DD7C-745C-7B4D-9FC5-B3209B3BD98B}"/>
              </a:ext>
            </a:extLst>
          </p:cNvPr>
          <p:cNvSpPr txBox="1"/>
          <p:nvPr/>
        </p:nvSpPr>
        <p:spPr>
          <a:xfrm>
            <a:off x="5826631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Oct 2015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9675CA-52F7-ED41-BFAA-0C74582D37F1}"/>
              </a:ext>
            </a:extLst>
          </p:cNvPr>
          <p:cNvSpPr/>
          <p:nvPr/>
        </p:nvSpPr>
        <p:spPr bwMode="auto">
          <a:xfrm>
            <a:off x="1379076" y="2911561"/>
            <a:ext cx="748167" cy="528233"/>
          </a:xfrm>
          <a:prstGeom prst="rect">
            <a:avLst/>
          </a:prstGeom>
          <a:solidFill>
            <a:srgbClr val="DBEEF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</a:rPr>
              <a:t>Intron 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</a:rPr>
              <a:t>(Interferon-α2b) for Adjuvant</a:t>
            </a:r>
            <a:endParaRPr lang="en-US" sz="863" b="1" dirty="0">
              <a:solidFill>
                <a:srgbClr val="000000"/>
              </a:solidFill>
              <a:latin typeface="Calibri"/>
              <a:ea typeface="ＭＳ Ｐゴシック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834382-BE45-844A-B781-6A2C82958249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6085295" y="1145706"/>
            <a:ext cx="0" cy="138521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03682E8-08AF-5749-8A1C-E9D84F111A43}"/>
              </a:ext>
            </a:extLst>
          </p:cNvPr>
          <p:cNvSpPr/>
          <p:nvPr/>
        </p:nvSpPr>
        <p:spPr bwMode="auto">
          <a:xfrm>
            <a:off x="5680673" y="691695"/>
            <a:ext cx="809244" cy="454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(Ipilimumab) as Adjuvant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6097FB-B6B3-B548-9979-5125A89EE4BF}"/>
              </a:ext>
            </a:extLst>
          </p:cNvPr>
          <p:cNvSpPr txBox="1"/>
          <p:nvPr/>
        </p:nvSpPr>
        <p:spPr>
          <a:xfrm>
            <a:off x="1367789" y="2214440"/>
            <a:ext cx="77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December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1995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32615A-18F8-8B45-A778-A209390DF68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3975991" y="1111250"/>
            <a:ext cx="2794" cy="13959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442473-1C26-5B44-82A8-5296795C7984}"/>
              </a:ext>
            </a:extLst>
          </p:cNvPr>
          <p:cNvSpPr txBox="1"/>
          <p:nvPr/>
        </p:nvSpPr>
        <p:spPr>
          <a:xfrm>
            <a:off x="371405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March 2011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4521AF-6D32-D548-A1A6-D0E6D1614A5B}"/>
              </a:ext>
            </a:extLst>
          </p:cNvPr>
          <p:cNvSpPr/>
          <p:nvPr/>
        </p:nvSpPr>
        <p:spPr bwMode="auto">
          <a:xfrm>
            <a:off x="3562845" y="699374"/>
            <a:ext cx="831876" cy="405530"/>
          </a:xfrm>
          <a:prstGeom prst="rect">
            <a:avLst/>
          </a:prstGeom>
          <a:solidFill>
            <a:srgbClr val="DBEEF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Sylatron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(Peg-IFN-alfa-2b) for adjuvant</a:t>
            </a:r>
          </a:p>
        </p:txBody>
      </p:sp>
    </p:spTree>
    <p:extLst>
      <p:ext uri="{BB962C8B-B14F-4D97-AF65-F5344CB8AC3E}">
        <p14:creationId xmlns:p14="http://schemas.microsoft.com/office/powerpoint/2010/main" val="160258414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485900" y="-60737"/>
            <a:ext cx="6172200" cy="857250"/>
          </a:xfrm>
        </p:spPr>
        <p:txBody>
          <a:bodyPr>
            <a:normAutofit/>
          </a:bodyPr>
          <a:lstStyle/>
          <a:p>
            <a:r>
              <a:rPr lang="en-US" sz="2400" dirty="0"/>
              <a:t>Therapy for Resected Disease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33077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2017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6895014" y="2114753"/>
            <a:ext cx="0" cy="4078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6506735" y="1703022"/>
            <a:ext cx="776559" cy="411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Opdivo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(Nivolumab) for Adjuvant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7057511" y="2535715"/>
            <a:ext cx="0" cy="4011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Box 64"/>
          <p:cNvSpPr txBox="1"/>
          <p:nvPr/>
        </p:nvSpPr>
        <p:spPr>
          <a:xfrm>
            <a:off x="6795573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April 2018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6690658" y="2911561"/>
            <a:ext cx="733708" cy="7472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Trametinib for Adjuvant Dz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9D6B5FD-2065-0446-BA51-DB92A42E45AF}"/>
              </a:ext>
            </a:extLst>
          </p:cNvPr>
          <p:cNvGrpSpPr/>
          <p:nvPr/>
        </p:nvGrpSpPr>
        <p:grpSpPr>
          <a:xfrm>
            <a:off x="562483" y="2357671"/>
            <a:ext cx="7814807" cy="342068"/>
            <a:chOff x="749977" y="3143562"/>
            <a:chExt cx="10419742" cy="4560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7D48B1-1037-A64A-8815-CC94684AB57E}"/>
                </a:ext>
              </a:extLst>
            </p:cNvPr>
            <p:cNvCxnSpPr/>
            <p:nvPr/>
          </p:nvCxnSpPr>
          <p:spPr>
            <a:xfrm>
              <a:off x="75885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C89484E-618A-2B44-85CE-0346979676E8}"/>
                </a:ext>
              </a:extLst>
            </p:cNvPr>
            <p:cNvCxnSpPr/>
            <p:nvPr/>
          </p:nvCxnSpPr>
          <p:spPr>
            <a:xfrm>
              <a:off x="1116971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87542E-4BEB-BF40-82F3-C3019F05CA2F}"/>
                </a:ext>
              </a:extLst>
            </p:cNvPr>
            <p:cNvCxnSpPr/>
            <p:nvPr/>
          </p:nvCxnSpPr>
          <p:spPr>
            <a:xfrm flipH="1" flipV="1">
              <a:off x="749977" y="3373724"/>
              <a:ext cx="43927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DBB37E8-D42A-CB47-9BC9-B79285E9BEE3}"/>
                </a:ext>
              </a:extLst>
            </p:cNvPr>
            <p:cNvCxnSpPr/>
            <p:nvPr/>
          </p:nvCxnSpPr>
          <p:spPr>
            <a:xfrm flipH="1">
              <a:off x="1696488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82FE7CA-E70F-A446-872D-D2E6715FF290}"/>
                </a:ext>
              </a:extLst>
            </p:cNvPr>
            <p:cNvCxnSpPr/>
            <p:nvPr/>
          </p:nvCxnSpPr>
          <p:spPr>
            <a:xfrm flipH="1">
              <a:off x="1833844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B51A65-7AAC-8B42-BE19-5CFD825DEC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9496" y="3371607"/>
              <a:ext cx="6740223" cy="42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2E8A58F-2B27-1A40-8B95-EE346C9EA260}"/>
                </a:ext>
              </a:extLst>
            </p:cNvPr>
            <p:cNvCxnSpPr/>
            <p:nvPr/>
          </p:nvCxnSpPr>
          <p:spPr>
            <a:xfrm flipH="1">
              <a:off x="1469085" y="3373724"/>
              <a:ext cx="1920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D3FFE5E-7BC2-AE44-A8F1-EC48F4DBA30C}"/>
                </a:ext>
              </a:extLst>
            </p:cNvPr>
            <p:cNvCxnSpPr/>
            <p:nvPr/>
          </p:nvCxnSpPr>
          <p:spPr>
            <a:xfrm flipH="1">
              <a:off x="134780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27947CD-B8DB-E645-90DB-4CD44270A122}"/>
                </a:ext>
              </a:extLst>
            </p:cNvPr>
            <p:cNvCxnSpPr/>
            <p:nvPr/>
          </p:nvCxnSpPr>
          <p:spPr>
            <a:xfrm flipH="1">
              <a:off x="121246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2736974-13B1-4748-9690-08594350B236}"/>
                </a:ext>
              </a:extLst>
            </p:cNvPr>
            <p:cNvCxnSpPr/>
            <p:nvPr/>
          </p:nvCxnSpPr>
          <p:spPr>
            <a:xfrm flipH="1">
              <a:off x="1994853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4BB56E-90E7-3841-94A9-D65D6D40CE19}"/>
                </a:ext>
              </a:extLst>
            </p:cNvPr>
            <p:cNvCxnSpPr/>
            <p:nvPr/>
          </p:nvCxnSpPr>
          <p:spPr>
            <a:xfrm flipH="1">
              <a:off x="2132209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55F83DE-421C-B840-B323-D566F7494463}"/>
                </a:ext>
              </a:extLst>
            </p:cNvPr>
            <p:cNvCxnSpPr/>
            <p:nvPr/>
          </p:nvCxnSpPr>
          <p:spPr>
            <a:xfrm flipH="1" flipV="1">
              <a:off x="2283412" y="3373724"/>
              <a:ext cx="165934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6F3EF9-C8E3-724F-84EC-F96232327678}"/>
                </a:ext>
              </a:extLst>
            </p:cNvPr>
            <p:cNvGrpSpPr/>
            <p:nvPr/>
          </p:nvGrpSpPr>
          <p:grpSpPr>
            <a:xfrm>
              <a:off x="3966687" y="3373724"/>
              <a:ext cx="373705" cy="0"/>
              <a:chOff x="1396219" y="5468975"/>
              <a:chExt cx="373705" cy="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9BC1DE-4715-DA49-A846-6429820CE071}"/>
                  </a:ext>
                </a:extLst>
              </p:cNvPr>
              <p:cNvCxnSpPr/>
              <p:nvPr/>
            </p:nvCxnSpPr>
            <p:spPr>
              <a:xfrm flipH="1">
                <a:off x="1396219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CDB5832-743A-B74E-A896-B1BEF70A7C00}"/>
                  </a:ext>
                </a:extLst>
              </p:cNvPr>
              <p:cNvCxnSpPr/>
              <p:nvPr/>
            </p:nvCxnSpPr>
            <p:spPr>
              <a:xfrm flipH="1">
                <a:off x="1533575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E05D78C-80E9-9649-87EA-59E031694012}"/>
                  </a:ext>
                </a:extLst>
              </p:cNvPr>
              <p:cNvCxnSpPr/>
              <p:nvPr/>
            </p:nvCxnSpPr>
            <p:spPr>
              <a:xfrm flipH="1">
                <a:off x="1676838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7A6B5EB-C68C-9A46-9C21-7A22DF3A6D56}"/>
              </a:ext>
            </a:extLst>
          </p:cNvPr>
          <p:cNvCxnSpPr>
            <a:cxnSpLocks/>
          </p:cNvCxnSpPr>
          <p:nvPr/>
        </p:nvCxnSpPr>
        <p:spPr bwMode="auto">
          <a:xfrm>
            <a:off x="7886865" y="2528705"/>
            <a:ext cx="0" cy="134874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C3D5D849-7565-894C-9587-D21D9503F82E}"/>
              </a:ext>
            </a:extLst>
          </p:cNvPr>
          <p:cNvSpPr txBox="1"/>
          <p:nvPr/>
        </p:nvSpPr>
        <p:spPr>
          <a:xfrm>
            <a:off x="7669143" y="2210243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Feb.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2019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37EBA0C-A014-8A45-84C9-342350CA2803}"/>
              </a:ext>
            </a:extLst>
          </p:cNvPr>
          <p:cNvSpPr/>
          <p:nvPr/>
        </p:nvSpPr>
        <p:spPr bwMode="auto">
          <a:xfrm>
            <a:off x="7435056" y="3852359"/>
            <a:ext cx="903620" cy="44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(Pembrolizumab)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as adjuvant Tx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908368-5BC1-F643-BCC5-6E297FE24775}"/>
              </a:ext>
            </a:extLst>
          </p:cNvPr>
          <p:cNvSpPr/>
          <p:nvPr/>
        </p:nvSpPr>
        <p:spPr bwMode="auto">
          <a:xfrm>
            <a:off x="1377887" y="3761935"/>
            <a:ext cx="1880753" cy="325559"/>
          </a:xfrm>
          <a:prstGeom prst="rect">
            <a:avLst/>
          </a:prstGeom>
          <a:solidFill>
            <a:srgbClr val="DBEEF4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Adjuvant Therapy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C68A73-25F4-4A40-A2A1-F7C77B40644A}"/>
              </a:ext>
            </a:extLst>
          </p:cNvPr>
          <p:cNvSpPr txBox="1"/>
          <p:nvPr/>
        </p:nvSpPr>
        <p:spPr>
          <a:xfrm>
            <a:off x="5826631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Oct 2015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86987C-11F0-5E42-A56D-25DC88D55AE3}"/>
              </a:ext>
            </a:extLst>
          </p:cNvPr>
          <p:cNvCxnSpPr>
            <a:cxnSpLocks/>
            <a:stCxn id="36" idx="2"/>
          </p:cNvCxnSpPr>
          <p:nvPr/>
        </p:nvCxnSpPr>
        <p:spPr bwMode="auto">
          <a:xfrm>
            <a:off x="6085295" y="1145706"/>
            <a:ext cx="0" cy="138521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EC159-68BA-5341-8956-52B6DF44F8F5}"/>
              </a:ext>
            </a:extLst>
          </p:cNvPr>
          <p:cNvSpPr/>
          <p:nvPr/>
        </p:nvSpPr>
        <p:spPr bwMode="auto">
          <a:xfrm>
            <a:off x="5680673" y="691695"/>
            <a:ext cx="809244" cy="454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(Ipilimumab) as Adjuvant</a:t>
            </a:r>
          </a:p>
        </p:txBody>
      </p:sp>
    </p:spTree>
    <p:extLst>
      <p:ext uri="{BB962C8B-B14F-4D97-AF65-F5344CB8AC3E}">
        <p14:creationId xmlns:p14="http://schemas.microsoft.com/office/powerpoint/2010/main" val="254265315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0FB3F4-C2DC-DE49-B3F3-BC932DE5D7C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7"/>
          <a:stretch/>
        </p:blipFill>
        <p:spPr bwMode="auto">
          <a:xfrm>
            <a:off x="1907931" y="3750439"/>
            <a:ext cx="5421086" cy="93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EORTC 18071: </a:t>
            </a:r>
            <a:r>
              <a:rPr lang="en-US" dirty="0">
                <a:solidFill>
                  <a:srgbClr val="FF0000"/>
                </a:solidFill>
              </a:rPr>
              <a:t>Ipilimumab vs. Placebo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53D9BE-82DD-E24B-85BA-552552FE39F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3" t="5865" r="8527" b="24117"/>
          <a:stretch/>
        </p:blipFill>
        <p:spPr bwMode="auto">
          <a:xfrm>
            <a:off x="2311122" y="1182050"/>
            <a:ext cx="4521758" cy="2680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DA411D-1BCA-724C-8A18-A92BC30F31B7}"/>
              </a:ext>
            </a:extLst>
          </p:cNvPr>
          <p:cNvSpPr/>
          <p:nvPr/>
        </p:nvSpPr>
        <p:spPr>
          <a:xfrm>
            <a:off x="4092191" y="1122904"/>
            <a:ext cx="3097404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D2D450-FBAC-1840-8B5D-779C20FD2A7F}"/>
              </a:ext>
            </a:extLst>
          </p:cNvPr>
          <p:cNvSpPr/>
          <p:nvPr/>
        </p:nvSpPr>
        <p:spPr>
          <a:xfrm>
            <a:off x="4480925" y="1281165"/>
            <a:ext cx="3097404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501F36-BA5A-C64A-B184-EC610B15DB01}"/>
              </a:ext>
            </a:extLst>
          </p:cNvPr>
          <p:cNvSpPr/>
          <p:nvPr/>
        </p:nvSpPr>
        <p:spPr>
          <a:xfrm>
            <a:off x="6080186" y="1563083"/>
            <a:ext cx="3097404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0AAF3-502D-7A42-B2CF-F7EBB496B0A6}"/>
              </a:ext>
            </a:extLst>
          </p:cNvPr>
          <p:cNvSpPr txBox="1"/>
          <p:nvPr/>
        </p:nvSpPr>
        <p:spPr>
          <a:xfrm>
            <a:off x="4909842" y="1335850"/>
            <a:ext cx="785793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04B89"/>
                </a:solidFill>
              </a:rPr>
              <a:t>Ipilimumab</a:t>
            </a:r>
          </a:p>
          <a:p>
            <a:r>
              <a:rPr lang="en-US" sz="1013" dirty="0">
                <a:solidFill>
                  <a:srgbClr val="A93A2E"/>
                </a:solidFill>
              </a:rPr>
              <a:t>Placebo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FCBEC-71E1-AC40-A526-6744656EC59E}"/>
              </a:ext>
            </a:extLst>
          </p:cNvPr>
          <p:cNvSpPr txBox="1"/>
          <p:nvPr/>
        </p:nvSpPr>
        <p:spPr>
          <a:xfrm>
            <a:off x="3734272" y="4594254"/>
            <a:ext cx="16754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3" dirty="0" err="1"/>
              <a:t>Eggermont</a:t>
            </a:r>
            <a:r>
              <a:rPr lang="en-US" sz="1013" dirty="0"/>
              <a:t> et al. NEJM 2016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191262-C52B-FE45-B30D-3C272BB9E375}"/>
              </a:ext>
            </a:extLst>
          </p:cNvPr>
          <p:cNvCxnSpPr/>
          <p:nvPr/>
        </p:nvCxnSpPr>
        <p:spPr>
          <a:xfrm>
            <a:off x="4691290" y="1461197"/>
            <a:ext cx="218552" cy="0"/>
          </a:xfrm>
          <a:prstGeom prst="line">
            <a:avLst/>
          </a:prstGeom>
          <a:ln>
            <a:solidFill>
              <a:srgbClr val="026A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4EDB49-3CD6-684B-923A-641FE5306BEC}"/>
              </a:ext>
            </a:extLst>
          </p:cNvPr>
          <p:cNvCxnSpPr/>
          <p:nvPr/>
        </p:nvCxnSpPr>
        <p:spPr>
          <a:xfrm>
            <a:off x="4691290" y="1610270"/>
            <a:ext cx="218552" cy="0"/>
          </a:xfrm>
          <a:prstGeom prst="line">
            <a:avLst/>
          </a:prstGeom>
          <a:ln>
            <a:solidFill>
              <a:srgbClr val="A93A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7EF24F-638D-1F4F-84EE-8DB6E5174149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4EED9B4-8F46-3C42-AD0E-BB2764E4F764}"/>
              </a:ext>
            </a:extLst>
          </p:cNvPr>
          <p:cNvSpPr/>
          <p:nvPr/>
        </p:nvSpPr>
        <p:spPr>
          <a:xfrm>
            <a:off x="3008438" y="2858380"/>
            <a:ext cx="3229899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64B679-9088-454D-AE06-FAAACAC528A3}"/>
              </a:ext>
            </a:extLst>
          </p:cNvPr>
          <p:cNvCxnSpPr>
            <a:cxnSpLocks/>
          </p:cNvCxnSpPr>
          <p:nvPr/>
        </p:nvCxnSpPr>
        <p:spPr>
          <a:xfrm flipV="1">
            <a:off x="5286812" y="2098014"/>
            <a:ext cx="0" cy="15085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6CAE31-5606-814D-9225-D5B4FB12D638}"/>
              </a:ext>
            </a:extLst>
          </p:cNvPr>
          <p:cNvSpPr txBox="1"/>
          <p:nvPr/>
        </p:nvSpPr>
        <p:spPr>
          <a:xfrm>
            <a:off x="4909842" y="1649812"/>
            <a:ext cx="16193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HR: 0.72 (95% CI 0.58-0.88)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F6DE6F-4DB1-1A49-ADA3-79BED854F749}"/>
              </a:ext>
            </a:extLst>
          </p:cNvPr>
          <p:cNvSpPr txBox="1"/>
          <p:nvPr/>
        </p:nvSpPr>
        <p:spPr>
          <a:xfrm>
            <a:off x="5601011" y="1335850"/>
            <a:ext cx="104708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04B89"/>
                </a:solidFill>
              </a:rPr>
              <a:t>65.4% 5-year OS</a:t>
            </a:r>
          </a:p>
          <a:p>
            <a:r>
              <a:rPr lang="en-US" sz="1013" dirty="0">
                <a:solidFill>
                  <a:srgbClr val="A93A2E"/>
                </a:solidFill>
              </a:rPr>
              <a:t>54.4% 5-year OS</a:t>
            </a:r>
          </a:p>
        </p:txBody>
      </p:sp>
    </p:spTree>
    <p:extLst>
      <p:ext uri="{BB962C8B-B14F-4D97-AF65-F5344CB8AC3E}">
        <p14:creationId xmlns:p14="http://schemas.microsoft.com/office/powerpoint/2010/main" val="163696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CheckMate</a:t>
            </a:r>
            <a:r>
              <a:rPr lang="en-US" dirty="0"/>
              <a:t> 238: </a:t>
            </a:r>
            <a:r>
              <a:rPr lang="en-US" dirty="0">
                <a:solidFill>
                  <a:srgbClr val="FF0000"/>
                </a:solidFill>
              </a:rPr>
              <a:t>Nivolumab vs. Ipilimumab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A411D-1BCA-724C-8A18-A92BC30F31B7}"/>
              </a:ext>
            </a:extLst>
          </p:cNvPr>
          <p:cNvSpPr/>
          <p:nvPr/>
        </p:nvSpPr>
        <p:spPr>
          <a:xfrm>
            <a:off x="4092191" y="1122904"/>
            <a:ext cx="3097404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D2D450-FBAC-1840-8B5D-779C20FD2A7F}"/>
              </a:ext>
            </a:extLst>
          </p:cNvPr>
          <p:cNvSpPr/>
          <p:nvPr/>
        </p:nvSpPr>
        <p:spPr>
          <a:xfrm>
            <a:off x="4390490" y="1281165"/>
            <a:ext cx="3097404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1DA7FB-08A8-D541-B026-972D96860D2A}"/>
              </a:ext>
            </a:extLst>
          </p:cNvPr>
          <p:cNvGrpSpPr/>
          <p:nvPr/>
        </p:nvGrpSpPr>
        <p:grpSpPr>
          <a:xfrm>
            <a:off x="1636943" y="1418065"/>
            <a:ext cx="5349174" cy="3038843"/>
            <a:chOff x="3305911" y="2482850"/>
            <a:chExt cx="4885589" cy="2136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E8A728-A82E-F34E-92AC-4BFF01D0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5911" y="4288829"/>
              <a:ext cx="4876800" cy="330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8EA57E-F3C2-1642-9898-4BE90AC78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0500" y="2482850"/>
              <a:ext cx="4191000" cy="18923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8501F36-BA5A-C64A-B184-EC610B15DB01}"/>
              </a:ext>
            </a:extLst>
          </p:cNvPr>
          <p:cNvSpPr/>
          <p:nvPr/>
        </p:nvSpPr>
        <p:spPr>
          <a:xfrm>
            <a:off x="2892347" y="2351521"/>
            <a:ext cx="1742455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05D39C-A7B6-6344-BDA0-5C9A700F6433}"/>
              </a:ext>
            </a:extLst>
          </p:cNvPr>
          <p:cNvSpPr/>
          <p:nvPr/>
        </p:nvSpPr>
        <p:spPr>
          <a:xfrm>
            <a:off x="5003757" y="2605849"/>
            <a:ext cx="1742455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514C2F-E0DE-1045-9589-48604E561D6B}"/>
              </a:ext>
            </a:extLst>
          </p:cNvPr>
          <p:cNvSpPr/>
          <p:nvPr/>
        </p:nvSpPr>
        <p:spPr>
          <a:xfrm>
            <a:off x="5129913" y="1491556"/>
            <a:ext cx="1742455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0AAF3-502D-7A42-B2CF-F7EBB496B0A6}"/>
              </a:ext>
            </a:extLst>
          </p:cNvPr>
          <p:cNvSpPr txBox="1"/>
          <p:nvPr/>
        </p:nvSpPr>
        <p:spPr>
          <a:xfrm>
            <a:off x="4909842" y="1335850"/>
            <a:ext cx="785793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26AA0"/>
                </a:solidFill>
              </a:rPr>
              <a:t>Nivolumab</a:t>
            </a:r>
          </a:p>
          <a:p>
            <a:r>
              <a:rPr lang="en-US" sz="1013" dirty="0">
                <a:solidFill>
                  <a:srgbClr val="32824F"/>
                </a:solidFill>
              </a:rPr>
              <a:t>Ipilimumab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6AB426-1B19-DC4F-80FA-F3C0E4937E6B}"/>
              </a:ext>
            </a:extLst>
          </p:cNvPr>
          <p:cNvCxnSpPr/>
          <p:nvPr/>
        </p:nvCxnSpPr>
        <p:spPr>
          <a:xfrm>
            <a:off x="4691290" y="1461197"/>
            <a:ext cx="218552" cy="0"/>
          </a:xfrm>
          <a:prstGeom prst="line">
            <a:avLst/>
          </a:prstGeom>
          <a:ln>
            <a:solidFill>
              <a:srgbClr val="026A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E831B0-FBF2-5349-8DE0-8C8DF864399A}"/>
              </a:ext>
            </a:extLst>
          </p:cNvPr>
          <p:cNvCxnSpPr/>
          <p:nvPr/>
        </p:nvCxnSpPr>
        <p:spPr>
          <a:xfrm>
            <a:off x="4691290" y="1610270"/>
            <a:ext cx="218552" cy="0"/>
          </a:xfrm>
          <a:prstGeom prst="line">
            <a:avLst/>
          </a:prstGeom>
          <a:ln>
            <a:solidFill>
              <a:srgbClr val="3282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E9FB79-520A-514A-BFA7-F5C03C06C255}"/>
              </a:ext>
            </a:extLst>
          </p:cNvPr>
          <p:cNvSpPr txBox="1"/>
          <p:nvPr/>
        </p:nvSpPr>
        <p:spPr>
          <a:xfrm>
            <a:off x="3845680" y="4594254"/>
            <a:ext cx="145264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3" dirty="0"/>
              <a:t>Weber et al. NEJM 2017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6E16BF-EC9B-A74D-97E8-1C117FF3D08A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D27B60C-E336-AD46-8E05-09DC8BBE1B72}"/>
              </a:ext>
            </a:extLst>
          </p:cNvPr>
          <p:cNvSpPr txBox="1"/>
          <p:nvPr/>
        </p:nvSpPr>
        <p:spPr>
          <a:xfrm>
            <a:off x="5565831" y="1335850"/>
            <a:ext cx="1090363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26AA0"/>
                </a:solidFill>
              </a:rPr>
              <a:t>70.5% 1-year RFS</a:t>
            </a:r>
          </a:p>
          <a:p>
            <a:r>
              <a:rPr lang="en-US" sz="1013" dirty="0">
                <a:solidFill>
                  <a:srgbClr val="32824F"/>
                </a:solidFill>
              </a:rPr>
              <a:t>60.8% 1-year RFS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F8A6A5-A3D5-8941-B00D-9BA212C2BDB6}"/>
              </a:ext>
            </a:extLst>
          </p:cNvPr>
          <p:cNvSpPr txBox="1"/>
          <p:nvPr/>
        </p:nvSpPr>
        <p:spPr>
          <a:xfrm>
            <a:off x="4909842" y="1649490"/>
            <a:ext cx="16193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HR: 0.65 (95% CI 0.51-0.83)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4C1CE7-920D-2948-B5DB-408FB2A24307}"/>
              </a:ext>
            </a:extLst>
          </p:cNvPr>
          <p:cNvCxnSpPr>
            <a:cxnSpLocks/>
          </p:cNvCxnSpPr>
          <p:nvPr/>
        </p:nvCxnSpPr>
        <p:spPr>
          <a:xfrm flipV="1">
            <a:off x="4625519" y="2134550"/>
            <a:ext cx="0" cy="15085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43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6AAFDFB-329A-EB4E-BA2B-EF9ACD5D1714}"/>
              </a:ext>
            </a:extLst>
          </p:cNvPr>
          <p:cNvGrpSpPr>
            <a:grpSpLocks noChangeAspect="1"/>
          </p:cNvGrpSpPr>
          <p:nvPr/>
        </p:nvGrpSpPr>
        <p:grpSpPr>
          <a:xfrm>
            <a:off x="1833377" y="1521347"/>
            <a:ext cx="5474734" cy="3017520"/>
            <a:chOff x="4076866" y="2527300"/>
            <a:chExt cx="3803484" cy="21644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F31565-DFFA-4B40-8759-7AAA326E5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66" y="4310728"/>
              <a:ext cx="3302000" cy="381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42BB0D-BCE8-A245-940E-516384B4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2527300"/>
              <a:ext cx="3568700" cy="1803400"/>
            </a:xfrm>
            <a:prstGeom prst="rect">
              <a:avLst/>
            </a:prstGeom>
          </p:spPr>
        </p:pic>
      </p:grpSp>
      <p:sp>
        <p:nvSpPr>
          <p:cNvPr id="6" name="Line 18"/>
          <p:cNvSpPr>
            <a:spLocks noChangeShapeType="1"/>
          </p:cNvSpPr>
          <p:nvPr/>
        </p:nvSpPr>
        <p:spPr bwMode="auto">
          <a:xfrm flipV="1">
            <a:off x="1377950" y="875111"/>
            <a:ext cx="63900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KEYNOTE-054: </a:t>
            </a:r>
            <a:r>
              <a:rPr lang="en-US" dirty="0">
                <a:solidFill>
                  <a:srgbClr val="FF0000"/>
                </a:solidFill>
              </a:rPr>
              <a:t>Pembrolizumab vs. Placebo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A411D-1BCA-724C-8A18-A92BC30F31B7}"/>
              </a:ext>
            </a:extLst>
          </p:cNvPr>
          <p:cNvSpPr/>
          <p:nvPr/>
        </p:nvSpPr>
        <p:spPr>
          <a:xfrm>
            <a:off x="4092191" y="1122904"/>
            <a:ext cx="3458986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501F36-BA5A-C64A-B184-EC610B15DB01}"/>
              </a:ext>
            </a:extLst>
          </p:cNvPr>
          <p:cNvSpPr/>
          <p:nvPr/>
        </p:nvSpPr>
        <p:spPr>
          <a:xfrm>
            <a:off x="5114038" y="1667076"/>
            <a:ext cx="3097404" cy="3805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0AAF3-502D-7A42-B2CF-F7EBB496B0A6}"/>
              </a:ext>
            </a:extLst>
          </p:cNvPr>
          <p:cNvSpPr txBox="1"/>
          <p:nvPr/>
        </p:nvSpPr>
        <p:spPr>
          <a:xfrm>
            <a:off x="4909842" y="1335850"/>
            <a:ext cx="1954381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04B89"/>
                </a:solidFill>
              </a:rPr>
              <a:t>Pembrolizumab 75.4% 1-year RFS</a:t>
            </a:r>
          </a:p>
          <a:p>
            <a:r>
              <a:rPr lang="en-US" sz="1013" dirty="0">
                <a:solidFill>
                  <a:srgbClr val="A93A2E"/>
                </a:solidFill>
              </a:rPr>
              <a:t>Placebo               61.0% 1-year RFS</a:t>
            </a:r>
          </a:p>
          <a:p>
            <a:r>
              <a:rPr lang="en-US" sz="1013" dirty="0"/>
              <a:t>HR: 0.57 (95% CI 0.43-0.74)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FCBEC-71E1-AC40-A526-6744656EC59E}"/>
              </a:ext>
            </a:extLst>
          </p:cNvPr>
          <p:cNvSpPr txBox="1"/>
          <p:nvPr/>
        </p:nvSpPr>
        <p:spPr>
          <a:xfrm>
            <a:off x="3734272" y="4594254"/>
            <a:ext cx="16754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3" dirty="0" err="1"/>
              <a:t>Eggermont</a:t>
            </a:r>
            <a:r>
              <a:rPr lang="en-US" sz="1013" dirty="0"/>
              <a:t> et al. NEJM 2018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191262-C52B-FE45-B30D-3C272BB9E375}"/>
              </a:ext>
            </a:extLst>
          </p:cNvPr>
          <p:cNvCxnSpPr/>
          <p:nvPr/>
        </p:nvCxnSpPr>
        <p:spPr>
          <a:xfrm>
            <a:off x="4691290" y="1461197"/>
            <a:ext cx="218552" cy="0"/>
          </a:xfrm>
          <a:prstGeom prst="line">
            <a:avLst/>
          </a:prstGeom>
          <a:ln>
            <a:solidFill>
              <a:srgbClr val="026A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4EDB49-3CD6-684B-923A-641FE5306BEC}"/>
              </a:ext>
            </a:extLst>
          </p:cNvPr>
          <p:cNvCxnSpPr/>
          <p:nvPr/>
        </p:nvCxnSpPr>
        <p:spPr>
          <a:xfrm>
            <a:off x="4691290" y="1610270"/>
            <a:ext cx="218552" cy="0"/>
          </a:xfrm>
          <a:prstGeom prst="line">
            <a:avLst/>
          </a:prstGeom>
          <a:ln>
            <a:solidFill>
              <a:srgbClr val="A93A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69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COMBI-AD: </a:t>
            </a:r>
            <a:r>
              <a:rPr lang="en-US" dirty="0">
                <a:solidFill>
                  <a:srgbClr val="FF0000"/>
                </a:solidFill>
              </a:rPr>
              <a:t>Dabrafenib/Trametinib vs. Placebo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A411D-1BCA-724C-8A18-A92BC30F31B7}"/>
              </a:ext>
            </a:extLst>
          </p:cNvPr>
          <p:cNvSpPr/>
          <p:nvPr/>
        </p:nvSpPr>
        <p:spPr>
          <a:xfrm>
            <a:off x="4092191" y="1122904"/>
            <a:ext cx="3097404" cy="65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501F36-BA5A-C64A-B184-EC610B15DB01}"/>
              </a:ext>
            </a:extLst>
          </p:cNvPr>
          <p:cNvSpPr/>
          <p:nvPr/>
        </p:nvSpPr>
        <p:spPr>
          <a:xfrm>
            <a:off x="5114038" y="1667076"/>
            <a:ext cx="3097404" cy="3805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0AAF3-502D-7A42-B2CF-F7EBB496B0A6}"/>
              </a:ext>
            </a:extLst>
          </p:cNvPr>
          <p:cNvSpPr txBox="1"/>
          <p:nvPr/>
        </p:nvSpPr>
        <p:spPr>
          <a:xfrm>
            <a:off x="4909842" y="1335850"/>
            <a:ext cx="2274982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177BF"/>
                </a:solidFill>
              </a:rPr>
              <a:t>Dabrafenib/Trametinib 54% 4-year RFS</a:t>
            </a:r>
          </a:p>
          <a:p>
            <a:r>
              <a:rPr lang="en-US" sz="1013" dirty="0">
                <a:solidFill>
                  <a:srgbClr val="EABC00"/>
                </a:solidFill>
              </a:rPr>
              <a:t>Placebo                             38% 4-year RFS</a:t>
            </a:r>
          </a:p>
          <a:p>
            <a:r>
              <a:rPr lang="en-US" sz="1013" dirty="0"/>
              <a:t>HR: 0.49 (95% CI 0.40-0.59)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FCBEC-71E1-AC40-A526-6744656EC59E}"/>
              </a:ext>
            </a:extLst>
          </p:cNvPr>
          <p:cNvSpPr txBox="1"/>
          <p:nvPr/>
        </p:nvSpPr>
        <p:spPr>
          <a:xfrm>
            <a:off x="3817629" y="4594254"/>
            <a:ext cx="1508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3" dirty="0" err="1"/>
              <a:t>Hauschild</a:t>
            </a:r>
            <a:r>
              <a:rPr lang="en-US" sz="1013" dirty="0"/>
              <a:t> et al. JCO 2018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191262-C52B-FE45-B30D-3C272BB9E375}"/>
              </a:ext>
            </a:extLst>
          </p:cNvPr>
          <p:cNvCxnSpPr/>
          <p:nvPr/>
        </p:nvCxnSpPr>
        <p:spPr>
          <a:xfrm>
            <a:off x="4691290" y="1461197"/>
            <a:ext cx="218552" cy="0"/>
          </a:xfrm>
          <a:prstGeom prst="line">
            <a:avLst/>
          </a:prstGeom>
          <a:ln>
            <a:solidFill>
              <a:srgbClr val="0177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4EDB49-3CD6-684B-923A-641FE5306BEC}"/>
              </a:ext>
            </a:extLst>
          </p:cNvPr>
          <p:cNvCxnSpPr/>
          <p:nvPr/>
        </p:nvCxnSpPr>
        <p:spPr>
          <a:xfrm>
            <a:off x="4691290" y="1610270"/>
            <a:ext cx="218552" cy="0"/>
          </a:xfrm>
          <a:prstGeom prst="line">
            <a:avLst/>
          </a:prstGeom>
          <a:ln>
            <a:solidFill>
              <a:srgbClr val="EABC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0978BC5-82CE-A44F-BD13-B1B550D471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76"/>
          <a:stretch/>
        </p:blipFill>
        <p:spPr>
          <a:xfrm>
            <a:off x="1736813" y="1904624"/>
            <a:ext cx="5486400" cy="238384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E47A80-895C-D143-AFE1-AD6B6288B521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97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 I have received honoraria from Pfizer, Merck Sharpe &amp; Dome, Regeneron and Sanofi Genzyme for participation on advisory boards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DD8600-0F08-0E4F-B3B4-2F17FDCE8AFA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93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Resected Disease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1F3E5BF-13B2-7B4B-BB7F-E68FCC565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45602" cy="3394472"/>
          </a:xfrm>
        </p:spPr>
        <p:txBody>
          <a:bodyPr/>
          <a:lstStyle/>
          <a:p>
            <a:r>
              <a:rPr lang="en-US" dirty="0"/>
              <a:t>Stage III/IV</a:t>
            </a:r>
          </a:p>
          <a:p>
            <a:pPr lvl="1"/>
            <a:r>
              <a:rPr lang="en-US" dirty="0"/>
              <a:t>Pembrolizumab or Nivolumab for </a:t>
            </a:r>
            <a:r>
              <a:rPr lang="en-US" dirty="0">
                <a:solidFill>
                  <a:srgbClr val="FF0000"/>
                </a:solidFill>
              </a:rPr>
              <a:t>BRAF WT and V600 mutant</a:t>
            </a:r>
          </a:p>
          <a:p>
            <a:pPr lvl="1"/>
            <a:r>
              <a:rPr lang="en-US" dirty="0"/>
              <a:t>Dabrafenib/Trametinib, Pembrolizumab or Nivolumab for </a:t>
            </a:r>
            <a:r>
              <a:rPr lang="en-US" dirty="0">
                <a:solidFill>
                  <a:srgbClr val="FF0000"/>
                </a:solidFill>
              </a:rPr>
              <a:t>BRAF V600 mutant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Ipilimumab, Interferon for BRAF WT and V600 mutant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148B6D-3F6A-BF40-B5DA-4E0E50F3E132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91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Prognosis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57500" y="4930004"/>
            <a:ext cx="3429000" cy="2192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25" dirty="0" err="1"/>
              <a:t>Gershenwald</a:t>
            </a:r>
            <a:r>
              <a:rPr lang="en-US" sz="825" dirty="0"/>
              <a:t>. </a:t>
            </a:r>
            <a:r>
              <a:rPr lang="en-US" sz="825" i="1" dirty="0"/>
              <a:t>CA Cancer J Clin. </a:t>
            </a:r>
            <a:r>
              <a:rPr lang="en-US" sz="825" dirty="0"/>
              <a:t>2017.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AD64A-AA9D-3E4D-B276-9437125E5693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03A502-BBD3-B244-9DEF-864B1816426D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3EDDCB14-7037-B845-BE8C-EFCA84A77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17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FA507473-4EA2-084C-A904-F81E03C69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F916053-1442-E84A-89CA-E702D8799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9" name="Content Placeholder 6" descr="MGH Symbol.png">
              <a:extLst>
                <a:ext uri="{FF2B5EF4-FFF2-40B4-BE49-F238E27FC236}">
                  <a16:creationId xmlns:a16="http://schemas.microsoft.com/office/drawing/2014/main" id="{2E684229-AE6A-2D45-942E-761FC3562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1BCF56F-C85B-F140-B96B-F2761B16B2A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6"/>
          <a:stretch/>
        </p:blipFill>
        <p:spPr bwMode="auto">
          <a:xfrm>
            <a:off x="4298396" y="1004688"/>
            <a:ext cx="4904055" cy="366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5F864F-3B02-4249-8F99-E6C577657D0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43"/>
          <a:stretch/>
        </p:blipFill>
        <p:spPr bwMode="auto">
          <a:xfrm>
            <a:off x="0" y="1039969"/>
            <a:ext cx="4910984" cy="36234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1BF718-516B-7646-9898-2B80DB82F3BA}"/>
              </a:ext>
            </a:extLst>
          </p:cNvPr>
          <p:cNvCxnSpPr/>
          <p:nvPr/>
        </p:nvCxnSpPr>
        <p:spPr>
          <a:xfrm>
            <a:off x="677732" y="2259104"/>
            <a:ext cx="3977640" cy="0"/>
          </a:xfrm>
          <a:prstGeom prst="line">
            <a:avLst/>
          </a:prstGeom>
          <a:ln w="38100">
            <a:solidFill>
              <a:srgbClr val="0B7C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3A056B-1406-D34D-A45B-C57CE631DE7C}"/>
              </a:ext>
            </a:extLst>
          </p:cNvPr>
          <p:cNvCxnSpPr>
            <a:cxnSpLocks/>
          </p:cNvCxnSpPr>
          <p:nvPr/>
        </p:nvCxnSpPr>
        <p:spPr>
          <a:xfrm>
            <a:off x="4979446" y="1727942"/>
            <a:ext cx="3992432" cy="0"/>
          </a:xfrm>
          <a:prstGeom prst="line">
            <a:avLst/>
          </a:prstGeom>
          <a:ln w="38100">
            <a:solidFill>
              <a:srgbClr val="0B7C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9C0A40-5327-824F-AF49-7603555E7A65}"/>
              </a:ext>
            </a:extLst>
          </p:cNvPr>
          <p:cNvSpPr txBox="1"/>
          <p:nvPr/>
        </p:nvSpPr>
        <p:spPr>
          <a:xfrm>
            <a:off x="2191978" y="4606949"/>
            <a:ext cx="99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Stage I-II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BC038B-8A88-D047-B6E6-07CD2F760B30}"/>
              </a:ext>
            </a:extLst>
          </p:cNvPr>
          <p:cNvSpPr txBox="1"/>
          <p:nvPr/>
        </p:nvSpPr>
        <p:spPr>
          <a:xfrm>
            <a:off x="6574604" y="4552682"/>
            <a:ext cx="9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Stage III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D96AF7-6A39-DF40-A883-EBDDC822487A}"/>
              </a:ext>
            </a:extLst>
          </p:cNvPr>
          <p:cNvCxnSpPr/>
          <p:nvPr/>
        </p:nvCxnSpPr>
        <p:spPr>
          <a:xfrm>
            <a:off x="687141" y="1873171"/>
            <a:ext cx="3977640" cy="0"/>
          </a:xfrm>
          <a:prstGeom prst="line">
            <a:avLst/>
          </a:prstGeom>
          <a:ln w="38100">
            <a:solidFill>
              <a:srgbClr val="F6810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CE0DF2-1A5F-5843-A1F3-867E822BC202}"/>
              </a:ext>
            </a:extLst>
          </p:cNvPr>
          <p:cNvCxnSpPr>
            <a:cxnSpLocks/>
          </p:cNvCxnSpPr>
          <p:nvPr/>
        </p:nvCxnSpPr>
        <p:spPr>
          <a:xfrm>
            <a:off x="4980787" y="1519512"/>
            <a:ext cx="3992432" cy="0"/>
          </a:xfrm>
          <a:prstGeom prst="line">
            <a:avLst/>
          </a:prstGeom>
          <a:ln w="38100">
            <a:solidFill>
              <a:srgbClr val="F6810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11397D-0BCB-B24D-9B7C-6DF754DA808C}"/>
              </a:ext>
            </a:extLst>
          </p:cNvPr>
          <p:cNvCxnSpPr/>
          <p:nvPr/>
        </p:nvCxnSpPr>
        <p:spPr>
          <a:xfrm>
            <a:off x="687141" y="2631587"/>
            <a:ext cx="3977640" cy="0"/>
          </a:xfrm>
          <a:prstGeom prst="line">
            <a:avLst/>
          </a:prstGeom>
          <a:ln w="38100">
            <a:solidFill>
              <a:srgbClr val="7E3F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F25755-6179-F344-8FAB-1AB9FCE5E305}"/>
              </a:ext>
            </a:extLst>
          </p:cNvPr>
          <p:cNvCxnSpPr>
            <a:cxnSpLocks/>
          </p:cNvCxnSpPr>
          <p:nvPr/>
        </p:nvCxnSpPr>
        <p:spPr>
          <a:xfrm>
            <a:off x="4979589" y="1955197"/>
            <a:ext cx="3992432" cy="0"/>
          </a:xfrm>
          <a:prstGeom prst="line">
            <a:avLst/>
          </a:prstGeom>
          <a:ln w="38100">
            <a:solidFill>
              <a:srgbClr val="7E3F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9BCF0E-E960-644A-A9E9-2985B8F94BBB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1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Systemic Therapy for Stage II Disease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1F3E5BF-13B2-7B4B-BB7F-E68FCC56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KEYNOTE-716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BD22E2-FAD9-0E47-B2B8-A5D1D9C83EC9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7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C9C9A0-8050-1649-84F9-C58D799D34D4}"/>
              </a:ext>
            </a:extLst>
          </p:cNvPr>
          <p:cNvSpPr/>
          <p:nvPr/>
        </p:nvSpPr>
        <p:spPr bwMode="auto">
          <a:xfrm>
            <a:off x="-1" y="1504940"/>
            <a:ext cx="9141619" cy="2120001"/>
          </a:xfrm>
          <a:prstGeom prst="rect">
            <a:avLst/>
          </a:prstGeom>
          <a:solidFill>
            <a:srgbClr val="0E99FF">
              <a:alpha val="1098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62" tIns="34281" rIns="68562" bIns="34281" numCol="1" rtlCol="0" anchor="t" anchorCtr="0" compatLnSpc="1">
            <a:prstTxWarp prst="textNoShape">
              <a:avLst/>
            </a:prstTxWarp>
          </a:bodyPr>
          <a:lstStyle/>
          <a:p>
            <a:pPr defTabSz="6855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99">
              <a:latin typeface="Arial" charset="0"/>
              <a:ea typeface="MS PGothic" pitchFamily="34" charset="-128"/>
              <a:cs typeface="MS PGothic" pitchFamily="34" charset="-12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DF4B5-C6E4-3541-A7F9-24EFC7850B7A}"/>
              </a:ext>
            </a:extLst>
          </p:cNvPr>
          <p:cNvGrpSpPr/>
          <p:nvPr/>
        </p:nvGrpSpPr>
        <p:grpSpPr>
          <a:xfrm>
            <a:off x="5809388" y="1543928"/>
            <a:ext cx="3188590" cy="1756104"/>
            <a:chOff x="5809388" y="1543928"/>
            <a:chExt cx="3188590" cy="1756104"/>
          </a:xfrm>
        </p:grpSpPr>
        <p:sp>
          <p:nvSpPr>
            <p:cNvPr id="30" name="Arrow: Pentagon 78">
              <a:extLst>
                <a:ext uri="{FF2B5EF4-FFF2-40B4-BE49-F238E27FC236}">
                  <a16:creationId xmlns:a16="http://schemas.microsoft.com/office/drawing/2014/main" id="{4D937A9E-5898-F249-802F-ADF5D8C7A08F}"/>
                </a:ext>
              </a:extLst>
            </p:cNvPr>
            <p:cNvSpPr/>
            <p:nvPr/>
          </p:nvSpPr>
          <p:spPr>
            <a:xfrm>
              <a:off x="5809388" y="1816460"/>
              <a:ext cx="3184839" cy="148357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endParaRPr lang="en-US" sz="975" b="1" kern="0" dirty="0">
                <a:solidFill>
                  <a:schemeClr val="bg1"/>
                </a:solidFill>
                <a:ea typeface="ＭＳ Ｐゴシック" pitchFamily="34" charset="-128"/>
              </a:endParaRPr>
            </a:p>
          </p:txBody>
        </p:sp>
        <p:sp>
          <p:nvSpPr>
            <p:cNvPr id="31" name="Arrow: Chevron 83">
              <a:extLst>
                <a:ext uri="{FF2B5EF4-FFF2-40B4-BE49-F238E27FC236}">
                  <a16:creationId xmlns:a16="http://schemas.microsoft.com/office/drawing/2014/main" id="{D9DD2C85-3179-A94E-924F-94AF5600B254}"/>
                </a:ext>
              </a:extLst>
            </p:cNvPr>
            <p:cNvSpPr/>
            <p:nvPr/>
          </p:nvSpPr>
          <p:spPr bwMode="auto">
            <a:xfrm>
              <a:off x="8243598" y="1816460"/>
              <a:ext cx="754380" cy="1483572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204D2E-B28B-CD40-8DE0-F1624FE29EE3}"/>
                </a:ext>
              </a:extLst>
            </p:cNvPr>
            <p:cNvSpPr/>
            <p:nvPr/>
          </p:nvSpPr>
          <p:spPr>
            <a:xfrm>
              <a:off x="6385793" y="1924989"/>
              <a:ext cx="1639883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01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Pembrolizumab</a:t>
              </a:r>
              <a:endParaRPr lang="en-US" sz="1013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938407-DF60-D841-9115-E53FB6E139A9}"/>
                </a:ext>
              </a:extLst>
            </p:cNvPr>
            <p:cNvSpPr/>
            <p:nvPr/>
          </p:nvSpPr>
          <p:spPr>
            <a:xfrm>
              <a:off x="6346606" y="2235417"/>
              <a:ext cx="2078364" cy="559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dirty="0"/>
                <a:t>17 cycles for local/distant recurrence following surgical resection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67BF033-7A00-A245-99EE-66F6923ECC57}"/>
                </a:ext>
              </a:extLst>
            </p:cNvPr>
            <p:cNvSpPr/>
            <p:nvPr/>
          </p:nvSpPr>
          <p:spPr>
            <a:xfrm>
              <a:off x="5921099" y="2990272"/>
              <a:ext cx="2607240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dirty="0"/>
                <a:t>35 cycles for unresectable </a:t>
              </a:r>
              <a:r>
                <a:rPr lang="en-US" sz="1013" dirty="0" err="1"/>
                <a:t>Dz</a:t>
              </a:r>
              <a:endParaRPr lang="en-US" sz="1013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0F56DA5-442D-424F-A8D2-8386026E7236}"/>
                </a:ext>
              </a:extLst>
            </p:cNvPr>
            <p:cNvSpPr/>
            <p:nvPr/>
          </p:nvSpPr>
          <p:spPr>
            <a:xfrm>
              <a:off x="6109214" y="1543928"/>
              <a:ext cx="223123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Rechallenge</a:t>
              </a:r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/Crossover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D37369-1F84-0A4E-AEF6-61ADB097571B}"/>
              </a:ext>
            </a:extLst>
          </p:cNvPr>
          <p:cNvGrpSpPr/>
          <p:nvPr/>
        </p:nvGrpSpPr>
        <p:grpSpPr>
          <a:xfrm>
            <a:off x="4585996" y="1816460"/>
            <a:ext cx="1778961" cy="1483572"/>
            <a:chOff x="4585996" y="1816460"/>
            <a:chExt cx="1778961" cy="1483572"/>
          </a:xfrm>
        </p:grpSpPr>
        <p:sp>
          <p:nvSpPr>
            <p:cNvPr id="70" name="Arrow: Pentagon 64">
              <a:extLst>
                <a:ext uri="{FF2B5EF4-FFF2-40B4-BE49-F238E27FC236}">
                  <a16:creationId xmlns:a16="http://schemas.microsoft.com/office/drawing/2014/main" id="{B657482A-ED24-E347-A95C-18751210BC4F}"/>
                </a:ext>
              </a:extLst>
            </p:cNvPr>
            <p:cNvSpPr/>
            <p:nvPr/>
          </p:nvSpPr>
          <p:spPr>
            <a:xfrm>
              <a:off x="4585996" y="1816460"/>
              <a:ext cx="1774606" cy="148357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013" b="1" kern="0" dirty="0">
                  <a:solidFill>
                    <a:schemeClr val="tx1"/>
                  </a:solidFill>
                  <a:ea typeface="ＭＳ Ｐゴシック" pitchFamily="34" charset="-128"/>
                </a:rPr>
                <a:t>                   Unblind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71" name="Arrow: Chevron 74">
              <a:extLst>
                <a:ext uri="{FF2B5EF4-FFF2-40B4-BE49-F238E27FC236}">
                  <a16:creationId xmlns:a16="http://schemas.microsoft.com/office/drawing/2014/main" id="{149BFE8B-0B21-1845-99CE-405042CE4F84}"/>
                </a:ext>
              </a:extLst>
            </p:cNvPr>
            <p:cNvSpPr/>
            <p:nvPr/>
          </p:nvSpPr>
          <p:spPr bwMode="auto">
            <a:xfrm>
              <a:off x="5610577" y="1816460"/>
              <a:ext cx="754380" cy="1483572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7EB007-830E-7948-AED3-ABF9736AC778}"/>
              </a:ext>
            </a:extLst>
          </p:cNvPr>
          <p:cNvGrpSpPr/>
          <p:nvPr/>
        </p:nvGrpSpPr>
        <p:grpSpPr>
          <a:xfrm>
            <a:off x="3921462" y="1816460"/>
            <a:ext cx="1400472" cy="1597211"/>
            <a:chOff x="3921462" y="1816460"/>
            <a:chExt cx="1400472" cy="1597211"/>
          </a:xfrm>
        </p:grpSpPr>
        <p:sp>
          <p:nvSpPr>
            <p:cNvPr id="26" name="Arrow: Pentagon 64">
              <a:extLst>
                <a:ext uri="{FF2B5EF4-FFF2-40B4-BE49-F238E27FC236}">
                  <a16:creationId xmlns:a16="http://schemas.microsoft.com/office/drawing/2014/main" id="{73ADB16C-8448-2B4D-A1C2-989C3274ED60}"/>
                </a:ext>
              </a:extLst>
            </p:cNvPr>
            <p:cNvSpPr/>
            <p:nvPr/>
          </p:nvSpPr>
          <p:spPr>
            <a:xfrm>
              <a:off x="3921462" y="1816460"/>
              <a:ext cx="1243031" cy="148357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013" b="1" kern="0" dirty="0">
                  <a:solidFill>
                    <a:schemeClr val="tx1"/>
                  </a:solidFill>
                  <a:ea typeface="ＭＳ Ｐゴシック" pitchFamily="34" charset="-128"/>
                </a:rPr>
                <a:t>  Recurrence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0F0DE2-3014-D44E-A0ED-28A04354CEF1}"/>
                </a:ext>
              </a:extLst>
            </p:cNvPr>
            <p:cNvSpPr/>
            <p:nvPr/>
          </p:nvSpPr>
          <p:spPr>
            <a:xfrm>
              <a:off x="4477514" y="3165462"/>
              <a:ext cx="213520" cy="248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13"/>
                <a:t> 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1D549B-A3BF-7E40-A94D-F066F9B63E47}"/>
                </a:ext>
              </a:extLst>
            </p:cNvPr>
            <p:cNvSpPr/>
            <p:nvPr/>
          </p:nvSpPr>
          <p:spPr>
            <a:xfrm>
              <a:off x="4477514" y="3165462"/>
              <a:ext cx="213520" cy="248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13"/>
                <a:t> </a:t>
              </a:r>
            </a:p>
          </p:txBody>
        </p:sp>
        <p:sp>
          <p:nvSpPr>
            <p:cNvPr id="27" name="Arrow: Chevron 74">
              <a:extLst>
                <a:ext uri="{FF2B5EF4-FFF2-40B4-BE49-F238E27FC236}">
                  <a16:creationId xmlns:a16="http://schemas.microsoft.com/office/drawing/2014/main" id="{9075E63F-0284-5545-A1F4-00CD5438842C}"/>
                </a:ext>
              </a:extLst>
            </p:cNvPr>
            <p:cNvSpPr/>
            <p:nvPr/>
          </p:nvSpPr>
          <p:spPr bwMode="auto">
            <a:xfrm>
              <a:off x="4567554" y="1816460"/>
              <a:ext cx="754380" cy="1483572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857500" y="4930004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NCT03553836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KEYNOTE-716 </a:t>
            </a:r>
            <a:r>
              <a:rPr lang="en-US" dirty="0">
                <a:solidFill>
                  <a:srgbClr val="FF0000"/>
                </a:solidFill>
              </a:rPr>
              <a:t>Study Design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1E0B77-4EA7-7F4B-A816-30E230D108EC}"/>
              </a:ext>
            </a:extLst>
          </p:cNvPr>
          <p:cNvGrpSpPr/>
          <p:nvPr/>
        </p:nvGrpSpPr>
        <p:grpSpPr>
          <a:xfrm>
            <a:off x="973121" y="1543928"/>
            <a:ext cx="3118862" cy="1758101"/>
            <a:chOff x="973121" y="1543928"/>
            <a:chExt cx="3118862" cy="175810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BCD061-FF73-F648-BBA6-AE0F241D4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645" y="2514962"/>
              <a:ext cx="314728" cy="436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07A962-6B8D-D543-8CF6-C6A56BD6DD93}"/>
                </a:ext>
              </a:extLst>
            </p:cNvPr>
            <p:cNvGrpSpPr/>
            <p:nvPr/>
          </p:nvGrpSpPr>
          <p:grpSpPr>
            <a:xfrm>
              <a:off x="973121" y="1543928"/>
              <a:ext cx="3118862" cy="1758101"/>
              <a:chOff x="973121" y="1543928"/>
              <a:chExt cx="3118862" cy="175810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02B3A6E-4BE9-1048-91A9-25B4E289FDCB}"/>
                  </a:ext>
                </a:extLst>
              </p:cNvPr>
              <p:cNvGrpSpPr/>
              <p:nvPr/>
            </p:nvGrpSpPr>
            <p:grpSpPr>
              <a:xfrm>
                <a:off x="1348925" y="1543928"/>
                <a:ext cx="2743058" cy="1758101"/>
                <a:chOff x="1348925" y="1543928"/>
                <a:chExt cx="2743058" cy="1758101"/>
              </a:xfrm>
            </p:grpSpPr>
            <p:sp>
              <p:nvSpPr>
                <p:cNvPr id="15" name="Left Bracket 14">
                  <a:extLst>
                    <a:ext uri="{FF2B5EF4-FFF2-40B4-BE49-F238E27FC236}">
                      <a16:creationId xmlns:a16="http://schemas.microsoft.com/office/drawing/2014/main" id="{409563A5-3930-584A-A7AA-452F4FB272C8}"/>
                    </a:ext>
                  </a:extLst>
                </p:cNvPr>
                <p:cNvSpPr/>
                <p:nvPr/>
              </p:nvSpPr>
              <p:spPr>
                <a:xfrm>
                  <a:off x="1477830" y="2250573"/>
                  <a:ext cx="215944" cy="538442"/>
                </a:xfrm>
                <a:prstGeom prst="leftBracket">
                  <a:avLst>
                    <a:gd name="adj" fmla="val 126417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685595">
                    <a:defRPr/>
                  </a:pPr>
                  <a:endParaRPr lang="en-US" sz="1349" kern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C53D724-4B11-FE4C-A0EB-67CAFB57D6BA}"/>
                    </a:ext>
                  </a:extLst>
                </p:cNvPr>
                <p:cNvSpPr/>
                <p:nvPr/>
              </p:nvSpPr>
              <p:spPr>
                <a:xfrm>
                  <a:off x="1348925" y="2351061"/>
                  <a:ext cx="342900" cy="3429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49">
                    <a:noFill/>
                  </a:endParaRPr>
                </a:p>
              </p:txBody>
            </p:sp>
            <p:sp>
              <p:nvSpPr>
                <p:cNvPr id="24" name="Arrow: Pentagon 60">
                  <a:extLst>
                    <a:ext uri="{FF2B5EF4-FFF2-40B4-BE49-F238E27FC236}">
                      <a16:creationId xmlns:a16="http://schemas.microsoft.com/office/drawing/2014/main" id="{56DB4C30-E850-DC40-880B-5E33BAEBE3A7}"/>
                    </a:ext>
                  </a:extLst>
                </p:cNvPr>
                <p:cNvSpPr/>
                <p:nvPr/>
              </p:nvSpPr>
              <p:spPr>
                <a:xfrm>
                  <a:off x="1996105" y="1816460"/>
                  <a:ext cx="2095878" cy="685800"/>
                </a:xfrm>
                <a:prstGeom prst="homePlat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marL="4761" indent="-4761" algn="ctr" eaLnBrk="0" fontAlgn="base" hangingPunct="0">
                    <a:spcBef>
                      <a:spcPts val="180"/>
                    </a:spcBef>
                    <a:spcAft>
                      <a:spcPct val="0"/>
                    </a:spcAft>
                    <a:buClr>
                      <a:srgbClr val="FFFF00"/>
                    </a:buClr>
                    <a:buSzPct val="100000"/>
                  </a:pP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itchFamily="34" charset="-128"/>
                      <a:cs typeface="Arial" panose="020B0604020202020204" pitchFamily="34" charset="0"/>
                    </a:rPr>
                    <a:t>Pembrolizumab </a:t>
                  </a:r>
                </a:p>
                <a:p>
                  <a:pPr marL="4761" indent="-4761" algn="ctr" eaLnBrk="0" fontAlgn="base" hangingPunct="0">
                    <a:spcBef>
                      <a:spcPts val="180"/>
                    </a:spcBef>
                    <a:spcAft>
                      <a:spcPct val="0"/>
                    </a:spcAft>
                    <a:buClr>
                      <a:srgbClr val="FFFF00"/>
                    </a:buClr>
                    <a:buSzPct val="100000"/>
                  </a:pP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itchFamily="34" charset="-128"/>
                      <a:cs typeface="Arial" panose="020B0604020202020204" pitchFamily="34" charset="0"/>
                    </a:rPr>
                    <a:t>q3 weeks</a:t>
                  </a:r>
                </a:p>
                <a:p>
                  <a:pPr marL="4761" indent="-4761" algn="ctr" eaLnBrk="0" fontAlgn="base" hangingPunct="0">
                    <a:spcBef>
                      <a:spcPts val="180"/>
                    </a:spcBef>
                    <a:spcAft>
                      <a:spcPct val="0"/>
                    </a:spcAft>
                    <a:buClr>
                      <a:srgbClr val="FFFF00"/>
                    </a:buClr>
                    <a:buSzPct val="100000"/>
                  </a:pP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itchFamily="34" charset="-128"/>
                      <a:cs typeface="Arial" panose="020B0604020202020204" pitchFamily="34" charset="0"/>
                    </a:rPr>
                    <a:t>17 cycles</a:t>
                  </a:r>
                  <a:endParaRPr lang="en-US" sz="1050" b="1" kern="0" dirty="0">
                    <a:solidFill>
                      <a:schemeClr val="bg1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25" name="Arrow: Chevron 61">
                  <a:extLst>
                    <a:ext uri="{FF2B5EF4-FFF2-40B4-BE49-F238E27FC236}">
                      <a16:creationId xmlns:a16="http://schemas.microsoft.com/office/drawing/2014/main" id="{8D43790E-40F1-7843-B3B4-A14DC7750806}"/>
                    </a:ext>
                  </a:extLst>
                </p:cNvPr>
                <p:cNvSpPr/>
                <p:nvPr/>
              </p:nvSpPr>
              <p:spPr bwMode="auto">
                <a:xfrm>
                  <a:off x="3746648" y="1816460"/>
                  <a:ext cx="342900" cy="685800"/>
                </a:xfrm>
                <a:prstGeom prst="chevron">
                  <a:avLst/>
                </a:prstGeom>
                <a:pattFill prst="ltHorz">
                  <a:fgClr>
                    <a:schemeClr val="accent1"/>
                  </a:fgClr>
                  <a:bgClr>
                    <a:schemeClr val="bg1"/>
                  </a:bgClr>
                </a:patt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62" tIns="34281" rIns="68562" bIns="34281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59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99">
                    <a:latin typeface="Arial" charset="0"/>
                    <a:ea typeface="MS PGothic" pitchFamily="34" charset="-128"/>
                    <a:cs typeface="MS PGothic" pitchFamily="34" charset="-128"/>
                  </a:endParaRPr>
                </a:p>
              </p:txBody>
            </p:sp>
            <p:sp>
              <p:nvSpPr>
                <p:cNvPr id="28" name="Arrow: Pentagon 75">
                  <a:extLst>
                    <a:ext uri="{FF2B5EF4-FFF2-40B4-BE49-F238E27FC236}">
                      <a16:creationId xmlns:a16="http://schemas.microsoft.com/office/drawing/2014/main" id="{66F35FE7-9CE8-A84C-AB99-888846878175}"/>
                    </a:ext>
                  </a:extLst>
                </p:cNvPr>
                <p:cNvSpPr/>
                <p:nvPr/>
              </p:nvSpPr>
              <p:spPr>
                <a:xfrm>
                  <a:off x="1996105" y="2614232"/>
                  <a:ext cx="2095878" cy="685800"/>
                </a:xfrm>
                <a:prstGeom prst="homePlat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marL="4761" indent="-4761" algn="ctr" eaLnBrk="0" fontAlgn="base" hangingPunct="0">
                    <a:spcBef>
                      <a:spcPts val="180"/>
                    </a:spcBef>
                    <a:spcAft>
                      <a:spcPct val="0"/>
                    </a:spcAft>
                    <a:buClr>
                      <a:srgbClr val="FFFF00"/>
                    </a:buClr>
                    <a:buSzPct val="100000"/>
                  </a:pPr>
                  <a:r>
                    <a:rPr lang="en-US" sz="1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Placebo </a:t>
                  </a:r>
                </a:p>
                <a:p>
                  <a:pPr marL="4761" indent="-4761" algn="ctr" eaLnBrk="0" fontAlgn="base" hangingPunct="0">
                    <a:spcBef>
                      <a:spcPts val="180"/>
                    </a:spcBef>
                    <a:spcAft>
                      <a:spcPct val="0"/>
                    </a:spcAft>
                    <a:buClr>
                      <a:srgbClr val="FFFF00"/>
                    </a:buClr>
                    <a:buSzPct val="100000"/>
                  </a:pPr>
                  <a:r>
                    <a:rPr lang="en-US" sz="1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q3 weeks</a:t>
                  </a:r>
                </a:p>
                <a:p>
                  <a:pPr marL="4761" indent="-4761" algn="ctr" eaLnBrk="0" fontAlgn="base" hangingPunct="0">
                    <a:spcBef>
                      <a:spcPts val="180"/>
                    </a:spcBef>
                    <a:spcAft>
                      <a:spcPct val="0"/>
                    </a:spcAft>
                    <a:buClr>
                      <a:srgbClr val="FFFF00"/>
                    </a:buClr>
                    <a:buSzPct val="100000"/>
                  </a:pPr>
                  <a:r>
                    <a:rPr lang="en-US" sz="1200" b="1" kern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itchFamily="34" charset="-128"/>
                      <a:cs typeface="Arial" panose="020B0604020202020204" pitchFamily="34" charset="0"/>
                    </a:rPr>
                    <a:t>17 cycles</a:t>
                  </a:r>
                  <a:endParaRPr lang="en-US" sz="1050" b="1" kern="0" dirty="0">
                    <a:solidFill>
                      <a:schemeClr val="tx1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29" name="Arrow: Chevron 77">
                  <a:extLst>
                    <a:ext uri="{FF2B5EF4-FFF2-40B4-BE49-F238E27FC236}">
                      <a16:creationId xmlns:a16="http://schemas.microsoft.com/office/drawing/2014/main" id="{733E3823-3B9D-0049-9125-8D6D18E04D23}"/>
                    </a:ext>
                  </a:extLst>
                </p:cNvPr>
                <p:cNvSpPr/>
                <p:nvPr/>
              </p:nvSpPr>
              <p:spPr bwMode="auto">
                <a:xfrm>
                  <a:off x="3746648" y="2614232"/>
                  <a:ext cx="343760" cy="685800"/>
                </a:xfrm>
                <a:prstGeom prst="chevron">
                  <a:avLst/>
                </a:prstGeom>
                <a:pattFill prst="ltHorz">
                  <a:fgClr>
                    <a:schemeClr val="accent1"/>
                  </a:fgClr>
                  <a:bgClr>
                    <a:schemeClr val="bg1"/>
                  </a:bgClr>
                </a:patt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62" tIns="34281" rIns="68562" bIns="34281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59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99">
                    <a:latin typeface="Arial" charset="0"/>
                    <a:ea typeface="MS PGothic" pitchFamily="34" charset="-128"/>
                    <a:cs typeface="MS PGothic" pitchFamily="34" charset="-128"/>
                  </a:endParaRPr>
                </a:p>
              </p:txBody>
            </p:sp>
            <p:grpSp>
              <p:nvGrpSpPr>
                <p:cNvPr id="35" name="Group 4">
                  <a:extLst>
                    <a:ext uri="{FF2B5EF4-FFF2-40B4-BE49-F238E27FC236}">
                      <a16:creationId xmlns:a16="http://schemas.microsoft.com/office/drawing/2014/main" id="{E3BA3736-3DFD-DA4F-B1C2-206CA851E0E0}"/>
                    </a:ext>
                  </a:extLst>
                </p:cNvPr>
                <p:cNvGrpSpPr/>
                <p:nvPr/>
              </p:nvGrpSpPr>
              <p:grpSpPr>
                <a:xfrm>
                  <a:off x="1616566" y="1822650"/>
                  <a:ext cx="685800" cy="684200"/>
                  <a:chOff x="1860526" y="2754053"/>
                  <a:chExt cx="705668" cy="613034"/>
                </a:xfrm>
                <a:solidFill>
                  <a:sysClr val="window" lastClr="FFFFFF"/>
                </a:solidFill>
              </p:grpSpPr>
              <p:sp>
                <p:nvSpPr>
                  <p:cNvPr id="36" name="Oval 5">
                    <a:extLst>
                      <a:ext uri="{FF2B5EF4-FFF2-40B4-BE49-F238E27FC236}">
                        <a16:creationId xmlns:a16="http://schemas.microsoft.com/office/drawing/2014/main" id="{673CD043-B448-EE48-A028-B724167ABD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60526" y="2754053"/>
                    <a:ext cx="705668" cy="613034"/>
                  </a:xfrm>
                  <a:prstGeom prst="ellipse">
                    <a:avLst/>
                  </a:prstGeom>
                  <a:grpFill/>
                  <a:ln w="28575" cap="flat" cmpd="sng" algn="ctr">
                    <a:solidFill>
                      <a:schemeClr val="accent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685595">
                      <a:defRPr/>
                    </a:pPr>
                    <a:endParaRPr lang="en-US" sz="134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37" name="Graphic 36" descr="User">
                    <a:extLst>
                      <a:ext uri="{FF2B5EF4-FFF2-40B4-BE49-F238E27FC236}">
                        <a16:creationId xmlns:a16="http://schemas.microsoft.com/office/drawing/2014/main" id="{4259FD33-4BF8-6149-B4DD-7DF8C98D8C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5911" y="2837635"/>
                    <a:ext cx="500108" cy="4108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11">
                  <a:extLst>
                    <a:ext uri="{FF2B5EF4-FFF2-40B4-BE49-F238E27FC236}">
                      <a16:creationId xmlns:a16="http://schemas.microsoft.com/office/drawing/2014/main" id="{912FE8C1-C10B-CD46-AA42-FD4C403603F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612625" y="2617829"/>
                  <a:ext cx="685800" cy="684200"/>
                  <a:chOff x="1873801" y="3986355"/>
                  <a:chExt cx="636586" cy="522935"/>
                </a:xfrm>
                <a:solidFill>
                  <a:sysClr val="window" lastClr="FFFFFF"/>
                </a:solidFill>
              </p:grpSpPr>
              <p:sp>
                <p:nvSpPr>
                  <p:cNvPr id="39" name="Oval 12">
                    <a:extLst>
                      <a:ext uri="{FF2B5EF4-FFF2-40B4-BE49-F238E27FC236}">
                        <a16:creationId xmlns:a16="http://schemas.microsoft.com/office/drawing/2014/main" id="{248A7F9D-D19B-434F-A5DF-946634E2D4AC}"/>
                      </a:ext>
                    </a:extLst>
                  </p:cNvPr>
                  <p:cNvSpPr/>
                  <p:nvPr/>
                </p:nvSpPr>
                <p:spPr>
                  <a:xfrm>
                    <a:off x="1873801" y="3986355"/>
                    <a:ext cx="636586" cy="522935"/>
                  </a:xfrm>
                  <a:prstGeom prst="ellipse">
                    <a:avLst/>
                  </a:prstGeom>
                  <a:grpFill/>
                  <a:ln w="28575" cap="flat" cmpd="sng" algn="ctr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685595">
                      <a:defRPr/>
                    </a:pPr>
                    <a:endParaRPr lang="en-US" sz="134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40" name="Graphic 39" descr="User">
                    <a:extLst>
                      <a:ext uri="{FF2B5EF4-FFF2-40B4-BE49-F238E27FC236}">
                        <a16:creationId xmlns:a16="http://schemas.microsoft.com/office/drawing/2014/main" id="{97A8C1C9-3B8B-7745-99A9-9E984B7A6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40382" y="4012137"/>
                    <a:ext cx="500108" cy="41082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3333CB0-05D9-9148-BF1B-C0FF19021FDE}"/>
                    </a:ext>
                  </a:extLst>
                </p:cNvPr>
                <p:cNvSpPr/>
                <p:nvPr/>
              </p:nvSpPr>
              <p:spPr>
                <a:xfrm>
                  <a:off x="2073136" y="1543928"/>
                  <a:ext cx="1632714" cy="2482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13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Adjuvant Therapy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A561BC-2E21-2640-8FB7-5179DF497B3F}"/>
                  </a:ext>
                </a:extLst>
              </p:cNvPr>
              <p:cNvSpPr txBox="1"/>
              <p:nvPr/>
            </p:nvSpPr>
            <p:spPr>
              <a:xfrm>
                <a:off x="973121" y="2328316"/>
                <a:ext cx="1100015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R</a:t>
                </a:r>
                <a:br>
                  <a:rPr lang="en-US" sz="1050" b="1" dirty="0">
                    <a:solidFill>
                      <a:schemeClr val="bg1"/>
                    </a:solidFill>
                  </a:rPr>
                </a:br>
                <a:r>
                  <a:rPr lang="en-US" sz="1050" b="1" dirty="0">
                    <a:solidFill>
                      <a:schemeClr val="bg1"/>
                    </a:solidFill>
                  </a:rPr>
                  <a:t>1:1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1DB3A3-9A98-C942-8E8A-E000CFB23460}"/>
              </a:ext>
            </a:extLst>
          </p:cNvPr>
          <p:cNvGrpSpPr/>
          <p:nvPr/>
        </p:nvGrpSpPr>
        <p:grpSpPr>
          <a:xfrm>
            <a:off x="92560" y="1808395"/>
            <a:ext cx="1204327" cy="1569660"/>
            <a:chOff x="92560" y="1808395"/>
            <a:chExt cx="1204327" cy="1569660"/>
          </a:xfrm>
        </p:grpSpPr>
        <p:sp>
          <p:nvSpPr>
            <p:cNvPr id="41" name="Rectangle: Rounded Corners 87">
              <a:extLst>
                <a:ext uri="{FF2B5EF4-FFF2-40B4-BE49-F238E27FC236}">
                  <a16:creationId xmlns:a16="http://schemas.microsoft.com/office/drawing/2014/main" id="{09773186-BEB4-654A-94D4-3235ABB6A314}"/>
                </a:ext>
              </a:extLst>
            </p:cNvPr>
            <p:cNvSpPr/>
            <p:nvPr/>
          </p:nvSpPr>
          <p:spPr>
            <a:xfrm>
              <a:off x="111293" y="1809691"/>
              <a:ext cx="1185594" cy="153195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825" b="1" baseline="30000">
                <a:solidFill>
                  <a:schemeClr val="bg2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433A2E-FCDD-4C4E-BDCE-E56C3F06023D}"/>
                </a:ext>
              </a:extLst>
            </p:cNvPr>
            <p:cNvSpPr txBox="1"/>
            <p:nvPr/>
          </p:nvSpPr>
          <p:spPr>
            <a:xfrm>
              <a:off x="92560" y="1808395"/>
              <a:ext cx="11735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Participants:</a:t>
              </a:r>
            </a:p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≥12 years old</a:t>
              </a:r>
            </a:p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Resected Stage IIB or IIC</a:t>
              </a:r>
            </a:p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(N=954)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53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9F75F-A75F-814A-9B6A-054140B1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9" y="205979"/>
            <a:ext cx="8710863" cy="857250"/>
          </a:xfrm>
        </p:spPr>
        <p:txBody>
          <a:bodyPr>
            <a:normAutofit/>
          </a:bodyPr>
          <a:lstStyle/>
          <a:p>
            <a:r>
              <a:rPr lang="en-US" dirty="0" err="1"/>
              <a:t>NeoAdjuvant</a:t>
            </a:r>
            <a:r>
              <a:rPr lang="en-US" dirty="0"/>
              <a:t> Therapy for Melanoma: </a:t>
            </a:r>
            <a:r>
              <a:rPr lang="en-US" dirty="0">
                <a:solidFill>
                  <a:srgbClr val="FF0000"/>
                </a:solidFill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40F3-A6B3-B147-AD11-FF14044A9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Might reduce tumor burden and facilitate resection </a:t>
            </a:r>
          </a:p>
          <a:p>
            <a:r>
              <a:rPr lang="en-US" dirty="0"/>
              <a:t>Provides potentially valuable information regarding response</a:t>
            </a:r>
          </a:p>
          <a:p>
            <a:r>
              <a:rPr lang="en-US" dirty="0"/>
              <a:t>Provides insights into mechanisms of resistance and response </a:t>
            </a:r>
          </a:p>
          <a:p>
            <a:r>
              <a:rPr lang="en-US" dirty="0"/>
              <a:t>Enables identification of biomarkers for response and survival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45EA6-9086-124D-ADC8-1DDFA9918A1B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5" name="Text Box 15">
              <a:extLst>
                <a:ext uri="{FF2B5EF4-FFF2-40B4-BE49-F238E27FC236}">
                  <a16:creationId xmlns:a16="http://schemas.microsoft.com/office/drawing/2014/main" id="{9CD4098B-8BC7-C34A-944D-63211051B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6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2F3CD4C6-A019-E746-A11A-5FEC399A2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994BFB47-F72C-6C46-A641-8D32AD877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8" name="Content Placeholder 6" descr="MGH Symbol.png">
              <a:extLst>
                <a:ext uri="{FF2B5EF4-FFF2-40B4-BE49-F238E27FC236}">
                  <a16:creationId xmlns:a16="http://schemas.microsoft.com/office/drawing/2014/main" id="{C5043B32-2EB4-9C47-9610-FDD2089D8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746024D-74B0-E840-AEC6-6EC16CA04119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755E7-56B3-6340-ACD9-F4B7CF1B30AE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5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C9C9A0-8050-1649-84F9-C58D799D34D4}"/>
              </a:ext>
            </a:extLst>
          </p:cNvPr>
          <p:cNvSpPr/>
          <p:nvPr/>
        </p:nvSpPr>
        <p:spPr bwMode="auto">
          <a:xfrm>
            <a:off x="-1" y="1527062"/>
            <a:ext cx="9141619" cy="2120001"/>
          </a:xfrm>
          <a:prstGeom prst="rect">
            <a:avLst/>
          </a:prstGeom>
          <a:solidFill>
            <a:srgbClr val="0E99FF">
              <a:alpha val="1098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62" tIns="34281" rIns="68562" bIns="34281" numCol="1" rtlCol="0" anchor="t" anchorCtr="0" compatLnSpc="1">
            <a:prstTxWarp prst="textNoShape">
              <a:avLst/>
            </a:prstTxWarp>
          </a:bodyPr>
          <a:lstStyle/>
          <a:p>
            <a:pPr defTabSz="6855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99">
              <a:latin typeface="Arial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86AF5-55AC-EC43-9C89-BB08B9B73B77}"/>
              </a:ext>
            </a:extLst>
          </p:cNvPr>
          <p:cNvGrpSpPr/>
          <p:nvPr/>
        </p:nvGrpSpPr>
        <p:grpSpPr>
          <a:xfrm>
            <a:off x="4747231" y="1838582"/>
            <a:ext cx="1400472" cy="1597211"/>
            <a:chOff x="4747231" y="1838582"/>
            <a:chExt cx="1400472" cy="1597211"/>
          </a:xfrm>
        </p:grpSpPr>
        <p:sp>
          <p:nvSpPr>
            <p:cNvPr id="26" name="Arrow: Pentagon 64">
              <a:extLst>
                <a:ext uri="{FF2B5EF4-FFF2-40B4-BE49-F238E27FC236}">
                  <a16:creationId xmlns:a16="http://schemas.microsoft.com/office/drawing/2014/main" id="{73ADB16C-8448-2B4D-A1C2-989C3274ED60}"/>
                </a:ext>
              </a:extLst>
            </p:cNvPr>
            <p:cNvSpPr/>
            <p:nvPr/>
          </p:nvSpPr>
          <p:spPr>
            <a:xfrm>
              <a:off x="4747231" y="1838582"/>
              <a:ext cx="1243031" cy="148357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013" b="1" kern="0" dirty="0">
                  <a:solidFill>
                    <a:schemeClr val="tx1"/>
                  </a:solidFill>
                  <a:ea typeface="ＭＳ Ｐゴシック" pitchFamily="34" charset="-128"/>
                </a:rPr>
                <a:t>  Surgery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0F0DE2-3014-D44E-A0ED-28A04354CEF1}"/>
                </a:ext>
              </a:extLst>
            </p:cNvPr>
            <p:cNvSpPr/>
            <p:nvPr/>
          </p:nvSpPr>
          <p:spPr>
            <a:xfrm>
              <a:off x="4897401" y="3187584"/>
              <a:ext cx="213520" cy="248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13"/>
                <a:t> 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1D549B-A3BF-7E40-A94D-F066F9B63E47}"/>
                </a:ext>
              </a:extLst>
            </p:cNvPr>
            <p:cNvSpPr/>
            <p:nvPr/>
          </p:nvSpPr>
          <p:spPr>
            <a:xfrm>
              <a:off x="4897401" y="3187584"/>
              <a:ext cx="213520" cy="248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13"/>
                <a:t> </a:t>
              </a:r>
            </a:p>
          </p:txBody>
        </p:sp>
        <p:sp>
          <p:nvSpPr>
            <p:cNvPr id="27" name="Arrow: Chevron 74">
              <a:extLst>
                <a:ext uri="{FF2B5EF4-FFF2-40B4-BE49-F238E27FC236}">
                  <a16:creationId xmlns:a16="http://schemas.microsoft.com/office/drawing/2014/main" id="{9075E63F-0284-5545-A1F4-00CD5438842C}"/>
                </a:ext>
              </a:extLst>
            </p:cNvPr>
            <p:cNvSpPr/>
            <p:nvPr/>
          </p:nvSpPr>
          <p:spPr bwMode="auto">
            <a:xfrm>
              <a:off x="5393323" y="1838582"/>
              <a:ext cx="754380" cy="1483572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B02A56-2F95-4643-BA1E-B49E66CB3ABC}"/>
              </a:ext>
            </a:extLst>
          </p:cNvPr>
          <p:cNvGrpSpPr/>
          <p:nvPr/>
        </p:nvGrpSpPr>
        <p:grpSpPr>
          <a:xfrm>
            <a:off x="1393008" y="1566050"/>
            <a:ext cx="3118862" cy="1758101"/>
            <a:chOff x="1393008" y="1566050"/>
            <a:chExt cx="3118862" cy="1758101"/>
          </a:xfrm>
        </p:grpSpPr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409563A5-3930-584A-A7AA-452F4FB272C8}"/>
                </a:ext>
              </a:extLst>
            </p:cNvPr>
            <p:cNvSpPr/>
            <p:nvPr/>
          </p:nvSpPr>
          <p:spPr>
            <a:xfrm>
              <a:off x="1897716" y="2272695"/>
              <a:ext cx="215944" cy="538442"/>
            </a:xfrm>
            <a:prstGeom prst="leftBracket">
              <a:avLst>
                <a:gd name="adj" fmla="val 126417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595">
                <a:defRPr/>
              </a:pPr>
              <a:endParaRPr lang="en-US" sz="1349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53D724-4B11-FE4C-A0EB-67CAFB57D6BA}"/>
                </a:ext>
              </a:extLst>
            </p:cNvPr>
            <p:cNvSpPr/>
            <p:nvPr/>
          </p:nvSpPr>
          <p:spPr>
            <a:xfrm>
              <a:off x="1768811" y="2373183"/>
              <a:ext cx="342900" cy="342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noFill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BCD061-FF73-F648-BBA6-AE0F241D4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3913" y="2536090"/>
              <a:ext cx="314728" cy="436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A561BC-2E21-2640-8FB7-5179DF497B3F}"/>
                </a:ext>
              </a:extLst>
            </p:cNvPr>
            <p:cNvSpPr txBox="1"/>
            <p:nvPr/>
          </p:nvSpPr>
          <p:spPr>
            <a:xfrm>
              <a:off x="1393008" y="2350438"/>
              <a:ext cx="1100015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R</a:t>
              </a:r>
              <a:br>
                <a:rPr lang="en-US" sz="1050" b="1" dirty="0">
                  <a:solidFill>
                    <a:schemeClr val="bg1"/>
                  </a:solidFill>
                </a:rPr>
              </a:br>
              <a:r>
                <a:rPr lang="en-US" sz="1050" b="1" dirty="0">
                  <a:solidFill>
                    <a:schemeClr val="bg1"/>
                  </a:solidFill>
                </a:rPr>
                <a:t>1:1</a:t>
              </a:r>
            </a:p>
          </p:txBody>
        </p:sp>
        <p:sp>
          <p:nvSpPr>
            <p:cNvPr id="24" name="Arrow: Pentagon 60">
              <a:extLst>
                <a:ext uri="{FF2B5EF4-FFF2-40B4-BE49-F238E27FC236}">
                  <a16:creationId xmlns:a16="http://schemas.microsoft.com/office/drawing/2014/main" id="{56DB4C30-E850-DC40-880B-5E33BAEBE3A7}"/>
                </a:ext>
              </a:extLst>
            </p:cNvPr>
            <p:cNvSpPr/>
            <p:nvPr/>
          </p:nvSpPr>
          <p:spPr>
            <a:xfrm>
              <a:off x="2415992" y="1838363"/>
              <a:ext cx="2095878" cy="685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Ipilimumab plus Nivolumab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2 cycles</a:t>
              </a:r>
              <a:endParaRPr lang="en-US" sz="1050" b="1" kern="0" dirty="0">
                <a:solidFill>
                  <a:schemeClr val="bg1"/>
                </a:solidFill>
                <a:ea typeface="ＭＳ Ｐゴシック" pitchFamily="34" charset="-128"/>
              </a:endParaRPr>
            </a:p>
          </p:txBody>
        </p:sp>
        <p:sp>
          <p:nvSpPr>
            <p:cNvPr id="25" name="Arrow: Chevron 61">
              <a:extLst>
                <a:ext uri="{FF2B5EF4-FFF2-40B4-BE49-F238E27FC236}">
                  <a16:creationId xmlns:a16="http://schemas.microsoft.com/office/drawing/2014/main" id="{8D43790E-40F1-7843-B3B4-A14DC7750806}"/>
                </a:ext>
              </a:extLst>
            </p:cNvPr>
            <p:cNvSpPr/>
            <p:nvPr/>
          </p:nvSpPr>
          <p:spPr bwMode="auto">
            <a:xfrm>
              <a:off x="4166534" y="1838363"/>
              <a:ext cx="34290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28" name="Arrow: Pentagon 75">
              <a:extLst>
                <a:ext uri="{FF2B5EF4-FFF2-40B4-BE49-F238E27FC236}">
                  <a16:creationId xmlns:a16="http://schemas.microsoft.com/office/drawing/2014/main" id="{66F35FE7-9CE8-A84C-AB99-888846878175}"/>
                </a:ext>
              </a:extLst>
            </p:cNvPr>
            <p:cNvSpPr/>
            <p:nvPr/>
          </p:nvSpPr>
          <p:spPr>
            <a:xfrm>
              <a:off x="2415992" y="2636354"/>
              <a:ext cx="2095878" cy="685800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Therapy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29" name="Arrow: Chevron 77">
              <a:extLst>
                <a:ext uri="{FF2B5EF4-FFF2-40B4-BE49-F238E27FC236}">
                  <a16:creationId xmlns:a16="http://schemas.microsoft.com/office/drawing/2014/main" id="{733E3823-3B9D-0049-9125-8D6D18E04D23}"/>
                </a:ext>
              </a:extLst>
            </p:cNvPr>
            <p:cNvSpPr/>
            <p:nvPr/>
          </p:nvSpPr>
          <p:spPr bwMode="auto">
            <a:xfrm>
              <a:off x="4166535" y="2636354"/>
              <a:ext cx="34376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E3BA3736-3DFD-DA4F-B1C2-206CA851E0E0}"/>
                </a:ext>
              </a:extLst>
            </p:cNvPr>
            <p:cNvGrpSpPr/>
            <p:nvPr/>
          </p:nvGrpSpPr>
          <p:grpSpPr>
            <a:xfrm>
              <a:off x="2036453" y="1839163"/>
              <a:ext cx="685800" cy="684200"/>
              <a:chOff x="1860526" y="2749027"/>
              <a:chExt cx="705668" cy="613034"/>
            </a:xfrm>
            <a:solidFill>
              <a:sysClr val="window" lastClr="FFFFFF"/>
            </a:solidFill>
          </p:grpSpPr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73CD043-B448-EE48-A028-B724167ABD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0526" y="2749027"/>
                <a:ext cx="705668" cy="613034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7" name="Graphic 36" descr="User">
                <a:extLst>
                  <a:ext uri="{FF2B5EF4-FFF2-40B4-BE49-F238E27FC236}">
                    <a16:creationId xmlns:a16="http://schemas.microsoft.com/office/drawing/2014/main" id="{4259FD33-4BF8-6149-B4DD-7DF8C98D8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55911" y="2837635"/>
                <a:ext cx="500108" cy="410824"/>
              </a:xfrm>
              <a:prstGeom prst="rect">
                <a:avLst/>
              </a:prstGeom>
            </p:spPr>
          </p:pic>
        </p:grpSp>
        <p:grpSp>
          <p:nvGrpSpPr>
            <p:cNvPr id="38" name="Group 11">
              <a:extLst>
                <a:ext uri="{FF2B5EF4-FFF2-40B4-BE49-F238E27FC236}">
                  <a16:creationId xmlns:a16="http://schemas.microsoft.com/office/drawing/2014/main" id="{912FE8C1-C10B-CD46-AA42-FD4C403603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32512" y="2639951"/>
              <a:ext cx="685800" cy="684200"/>
              <a:chOff x="1873801" y="3986355"/>
              <a:chExt cx="636586" cy="522935"/>
            </a:xfrm>
            <a:solidFill>
              <a:sysClr val="window" lastClr="FFFFFF"/>
            </a:solidFill>
          </p:grpSpPr>
          <p:sp>
            <p:nvSpPr>
              <p:cNvPr id="39" name="Oval 12">
                <a:extLst>
                  <a:ext uri="{FF2B5EF4-FFF2-40B4-BE49-F238E27FC236}">
                    <a16:creationId xmlns:a16="http://schemas.microsoft.com/office/drawing/2014/main" id="{248A7F9D-D19B-434F-A5DF-946634E2D4AC}"/>
                  </a:ext>
                </a:extLst>
              </p:cNvPr>
              <p:cNvSpPr/>
              <p:nvPr/>
            </p:nvSpPr>
            <p:spPr>
              <a:xfrm>
                <a:off x="1873801" y="3986355"/>
                <a:ext cx="636586" cy="522935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40" name="Graphic 39" descr="User">
                <a:extLst>
                  <a:ext uri="{FF2B5EF4-FFF2-40B4-BE49-F238E27FC236}">
                    <a16:creationId xmlns:a16="http://schemas.microsoft.com/office/drawing/2014/main" id="{97A8C1C9-3B8B-7745-99A9-9E984B7A6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40382" y="4012137"/>
                <a:ext cx="500108" cy="410824"/>
              </a:xfrm>
              <a:prstGeom prst="rect">
                <a:avLst/>
              </a:prstGeom>
            </p:spPr>
          </p:pic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3333CB0-05D9-9148-BF1B-C0FF19021FDE}"/>
                </a:ext>
              </a:extLst>
            </p:cNvPr>
            <p:cNvSpPr/>
            <p:nvPr/>
          </p:nvSpPr>
          <p:spPr>
            <a:xfrm>
              <a:off x="2316599" y="1566050"/>
              <a:ext cx="198556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NeoAdjuvant</a:t>
              </a:r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 Therapy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212258" y="4930004"/>
            <a:ext cx="47194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Blank et al. Nature Medicine 2018;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NCT02437279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/>
              <a:t>OpACIN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Study Design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F565BD0-00F9-FF4B-A54F-FA17FFBEE8CB}"/>
              </a:ext>
            </a:extLst>
          </p:cNvPr>
          <p:cNvGrpSpPr/>
          <p:nvPr/>
        </p:nvGrpSpPr>
        <p:grpSpPr>
          <a:xfrm>
            <a:off x="6259977" y="1566050"/>
            <a:ext cx="2112939" cy="1751076"/>
            <a:chOff x="6259977" y="1566050"/>
            <a:chExt cx="2112939" cy="1751076"/>
          </a:xfrm>
        </p:grpSpPr>
        <p:sp>
          <p:nvSpPr>
            <p:cNvPr id="41" name="Arrow: Pentagon 60">
              <a:extLst>
                <a:ext uri="{FF2B5EF4-FFF2-40B4-BE49-F238E27FC236}">
                  <a16:creationId xmlns:a16="http://schemas.microsoft.com/office/drawing/2014/main" id="{F1C7FBA3-4C5E-EF41-8503-E5C476FA0208}"/>
                </a:ext>
              </a:extLst>
            </p:cNvPr>
            <p:cNvSpPr/>
            <p:nvPr/>
          </p:nvSpPr>
          <p:spPr>
            <a:xfrm>
              <a:off x="6277038" y="1833554"/>
              <a:ext cx="2095878" cy="685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Ipilimumab plus Nivolumab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(2 cycles)</a:t>
              </a:r>
            </a:p>
          </p:txBody>
        </p:sp>
        <p:sp>
          <p:nvSpPr>
            <p:cNvPr id="42" name="Arrow: Chevron 61">
              <a:extLst>
                <a:ext uri="{FF2B5EF4-FFF2-40B4-BE49-F238E27FC236}">
                  <a16:creationId xmlns:a16="http://schemas.microsoft.com/office/drawing/2014/main" id="{33C75438-898D-D54F-BE78-4A71C869B5F6}"/>
                </a:ext>
              </a:extLst>
            </p:cNvPr>
            <p:cNvSpPr/>
            <p:nvPr/>
          </p:nvSpPr>
          <p:spPr bwMode="auto">
            <a:xfrm>
              <a:off x="8027581" y="1833554"/>
              <a:ext cx="34290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43" name="Arrow: Pentagon 75">
              <a:extLst>
                <a:ext uri="{FF2B5EF4-FFF2-40B4-BE49-F238E27FC236}">
                  <a16:creationId xmlns:a16="http://schemas.microsoft.com/office/drawing/2014/main" id="{28701AC2-C423-1544-B769-3C0767EE7DE7}"/>
                </a:ext>
              </a:extLst>
            </p:cNvPr>
            <p:cNvSpPr/>
            <p:nvPr/>
          </p:nvSpPr>
          <p:spPr>
            <a:xfrm>
              <a:off x="6277038" y="2631326"/>
              <a:ext cx="2095878" cy="685800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Ipilimumab plus Nivolumab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(4 cycles)</a:t>
              </a:r>
            </a:p>
          </p:txBody>
        </p:sp>
        <p:sp>
          <p:nvSpPr>
            <p:cNvPr id="44" name="Arrow: Chevron 77">
              <a:extLst>
                <a:ext uri="{FF2B5EF4-FFF2-40B4-BE49-F238E27FC236}">
                  <a16:creationId xmlns:a16="http://schemas.microsoft.com/office/drawing/2014/main" id="{13FF9525-45D6-EA45-A6FC-1697191D89C4}"/>
                </a:ext>
              </a:extLst>
            </p:cNvPr>
            <p:cNvSpPr/>
            <p:nvPr/>
          </p:nvSpPr>
          <p:spPr bwMode="auto">
            <a:xfrm>
              <a:off x="8027581" y="2631326"/>
              <a:ext cx="34376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2E4269-E3FA-FA4E-8AE8-AE9C26BDBAE4}"/>
                </a:ext>
              </a:extLst>
            </p:cNvPr>
            <p:cNvSpPr/>
            <p:nvPr/>
          </p:nvSpPr>
          <p:spPr>
            <a:xfrm>
              <a:off x="6259977" y="1566050"/>
              <a:ext cx="198556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Adjuvant Therapy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F0107-0CF4-A140-AA95-9023A3CAB788}"/>
              </a:ext>
            </a:extLst>
          </p:cNvPr>
          <p:cNvGrpSpPr/>
          <p:nvPr/>
        </p:nvGrpSpPr>
        <p:grpSpPr>
          <a:xfrm>
            <a:off x="423035" y="1925267"/>
            <a:ext cx="1261137" cy="1223018"/>
            <a:chOff x="423035" y="1925267"/>
            <a:chExt cx="1261137" cy="1223018"/>
          </a:xfrm>
        </p:grpSpPr>
        <p:sp>
          <p:nvSpPr>
            <p:cNvPr id="46" name="Rectangle: Rounded Corners 87">
              <a:extLst>
                <a:ext uri="{FF2B5EF4-FFF2-40B4-BE49-F238E27FC236}">
                  <a16:creationId xmlns:a16="http://schemas.microsoft.com/office/drawing/2014/main" id="{36A3D5C5-3F7A-B743-87DD-37A27753B53C}"/>
                </a:ext>
              </a:extLst>
            </p:cNvPr>
            <p:cNvSpPr/>
            <p:nvPr/>
          </p:nvSpPr>
          <p:spPr>
            <a:xfrm>
              <a:off x="466975" y="1925267"/>
              <a:ext cx="1185594" cy="1223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825" b="1" baseline="30000">
                <a:solidFill>
                  <a:schemeClr val="bg2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C8B067-1F6F-9446-AE05-0AFFCD136EC6}"/>
                </a:ext>
              </a:extLst>
            </p:cNvPr>
            <p:cNvSpPr txBox="1"/>
            <p:nvPr/>
          </p:nvSpPr>
          <p:spPr>
            <a:xfrm>
              <a:off x="423035" y="2051149"/>
              <a:ext cx="12611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Resectable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macroscopic stage III melanoma</a:t>
              </a:r>
              <a:r>
                <a:rPr lang="en-US" sz="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(N=20)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5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212258" y="4930004"/>
            <a:ext cx="47194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Blank et al. Nature Medicine 2018;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NCT02437279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/>
              <a:t>OpACIN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Relapse-Free Survival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F3861DD-6522-174A-900C-D374DC33C93F}"/>
              </a:ext>
            </a:extLst>
          </p:cNvPr>
          <p:cNvSpPr txBox="1"/>
          <p:nvPr/>
        </p:nvSpPr>
        <p:spPr>
          <a:xfrm>
            <a:off x="4909842" y="1335850"/>
            <a:ext cx="2182008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223A84"/>
                </a:solidFill>
              </a:rPr>
              <a:t>Neoadjuvant/Adjuvant  2/10 relapsed</a:t>
            </a:r>
          </a:p>
          <a:p>
            <a:r>
              <a:rPr lang="en-US" sz="1013" dirty="0">
                <a:solidFill>
                  <a:srgbClr val="C01818"/>
                </a:solidFill>
              </a:rPr>
              <a:t>Adjuvant Only                  4/10 relapsed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F5B577-2EAF-F547-AFF9-DF39722BEBD0}"/>
              </a:ext>
            </a:extLst>
          </p:cNvPr>
          <p:cNvCxnSpPr/>
          <p:nvPr/>
        </p:nvCxnSpPr>
        <p:spPr>
          <a:xfrm>
            <a:off x="4691290" y="1463828"/>
            <a:ext cx="218552" cy="0"/>
          </a:xfrm>
          <a:prstGeom prst="line">
            <a:avLst/>
          </a:prstGeom>
          <a:ln>
            <a:solidFill>
              <a:srgbClr val="223A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2B1D39-25F2-2E43-B029-3A256C6B0F79}"/>
              </a:ext>
            </a:extLst>
          </p:cNvPr>
          <p:cNvCxnSpPr/>
          <p:nvPr/>
        </p:nvCxnSpPr>
        <p:spPr>
          <a:xfrm>
            <a:off x="4691290" y="1611019"/>
            <a:ext cx="218552" cy="0"/>
          </a:xfrm>
          <a:prstGeom prst="line">
            <a:avLst/>
          </a:prstGeom>
          <a:ln>
            <a:solidFill>
              <a:srgbClr val="C0181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0CD15A-D685-2E43-8E71-EAECF6714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67"/>
          <a:stretch/>
        </p:blipFill>
        <p:spPr>
          <a:xfrm>
            <a:off x="2424250" y="1742620"/>
            <a:ext cx="4049690" cy="291175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D2985AA-2589-2F48-8EFD-DCC305B1997C}"/>
              </a:ext>
            </a:extLst>
          </p:cNvPr>
          <p:cNvSpPr/>
          <p:nvPr/>
        </p:nvSpPr>
        <p:spPr>
          <a:xfrm>
            <a:off x="3570877" y="3424190"/>
            <a:ext cx="883892" cy="3916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A40C66-C5A3-B541-A850-BD199033D296}"/>
              </a:ext>
            </a:extLst>
          </p:cNvPr>
          <p:cNvSpPr txBox="1"/>
          <p:nvPr/>
        </p:nvSpPr>
        <p:spPr>
          <a:xfrm>
            <a:off x="7311268" y="1335850"/>
            <a:ext cx="1260281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223A84"/>
                </a:solidFill>
              </a:rPr>
              <a:t>90% Grade III/IV AEs</a:t>
            </a:r>
          </a:p>
          <a:p>
            <a:r>
              <a:rPr lang="en-US" sz="1013" dirty="0">
                <a:solidFill>
                  <a:srgbClr val="C01818"/>
                </a:solidFill>
              </a:rPr>
              <a:t>90% Grade III/IV AEs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88C676-3B20-F74E-88A8-9641C969B6F1}"/>
              </a:ext>
            </a:extLst>
          </p:cNvPr>
          <p:cNvSpPr txBox="1"/>
          <p:nvPr/>
        </p:nvSpPr>
        <p:spPr>
          <a:xfrm>
            <a:off x="7308332" y="1149807"/>
            <a:ext cx="5902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u="sng" dirty="0"/>
              <a:t>Toxicity</a:t>
            </a:r>
          </a:p>
        </p:txBody>
      </p:sp>
    </p:spTree>
    <p:extLst>
      <p:ext uri="{BB962C8B-B14F-4D97-AF65-F5344CB8AC3E}">
        <p14:creationId xmlns:p14="http://schemas.microsoft.com/office/powerpoint/2010/main" val="138718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C9C9A0-8050-1649-84F9-C58D799D34D4}"/>
              </a:ext>
            </a:extLst>
          </p:cNvPr>
          <p:cNvSpPr/>
          <p:nvPr/>
        </p:nvSpPr>
        <p:spPr bwMode="auto">
          <a:xfrm>
            <a:off x="-1" y="1527062"/>
            <a:ext cx="9141619" cy="2120001"/>
          </a:xfrm>
          <a:prstGeom prst="rect">
            <a:avLst/>
          </a:prstGeom>
          <a:solidFill>
            <a:srgbClr val="0E99FF">
              <a:alpha val="1098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62" tIns="34281" rIns="68562" bIns="34281" numCol="1" rtlCol="0" anchor="t" anchorCtr="0" compatLnSpc="1">
            <a:prstTxWarp prst="textNoShape">
              <a:avLst/>
            </a:prstTxWarp>
          </a:bodyPr>
          <a:lstStyle/>
          <a:p>
            <a:pPr defTabSz="6855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99" dirty="0">
              <a:latin typeface="Arial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C410F-6B50-C640-ADB6-BE8042C0BAC7}"/>
              </a:ext>
            </a:extLst>
          </p:cNvPr>
          <p:cNvGrpSpPr/>
          <p:nvPr/>
        </p:nvGrpSpPr>
        <p:grpSpPr>
          <a:xfrm>
            <a:off x="4747231" y="1838582"/>
            <a:ext cx="1400472" cy="1483572"/>
            <a:chOff x="4747231" y="1838582"/>
            <a:chExt cx="1400472" cy="1483572"/>
          </a:xfrm>
        </p:grpSpPr>
        <p:sp>
          <p:nvSpPr>
            <p:cNvPr id="26" name="Arrow: Pentagon 64">
              <a:extLst>
                <a:ext uri="{FF2B5EF4-FFF2-40B4-BE49-F238E27FC236}">
                  <a16:creationId xmlns:a16="http://schemas.microsoft.com/office/drawing/2014/main" id="{73ADB16C-8448-2B4D-A1C2-989C3274ED60}"/>
                </a:ext>
              </a:extLst>
            </p:cNvPr>
            <p:cNvSpPr/>
            <p:nvPr/>
          </p:nvSpPr>
          <p:spPr>
            <a:xfrm>
              <a:off x="4747231" y="1838582"/>
              <a:ext cx="1243031" cy="148357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013" b="1" kern="0" dirty="0">
                  <a:solidFill>
                    <a:schemeClr val="tx1"/>
                  </a:solidFill>
                  <a:ea typeface="ＭＳ Ｐゴシック" pitchFamily="34" charset="-128"/>
                </a:rPr>
                <a:t>  Surgery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27" name="Arrow: Chevron 74">
              <a:extLst>
                <a:ext uri="{FF2B5EF4-FFF2-40B4-BE49-F238E27FC236}">
                  <a16:creationId xmlns:a16="http://schemas.microsoft.com/office/drawing/2014/main" id="{9075E63F-0284-5545-A1F4-00CD5438842C}"/>
                </a:ext>
              </a:extLst>
            </p:cNvPr>
            <p:cNvSpPr/>
            <p:nvPr/>
          </p:nvSpPr>
          <p:spPr bwMode="auto">
            <a:xfrm>
              <a:off x="5393323" y="1838582"/>
              <a:ext cx="754380" cy="1483572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A5E12B7-910F-D847-83C7-732A33D66516}"/>
              </a:ext>
            </a:extLst>
          </p:cNvPr>
          <p:cNvGrpSpPr/>
          <p:nvPr/>
        </p:nvGrpSpPr>
        <p:grpSpPr>
          <a:xfrm>
            <a:off x="1653913" y="1566050"/>
            <a:ext cx="2857957" cy="1758101"/>
            <a:chOff x="1653913" y="1566050"/>
            <a:chExt cx="2857957" cy="1758101"/>
          </a:xfrm>
        </p:grpSpPr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409563A5-3930-584A-A7AA-452F4FB272C8}"/>
                </a:ext>
              </a:extLst>
            </p:cNvPr>
            <p:cNvSpPr/>
            <p:nvPr/>
          </p:nvSpPr>
          <p:spPr>
            <a:xfrm>
              <a:off x="1897716" y="2272695"/>
              <a:ext cx="215944" cy="538442"/>
            </a:xfrm>
            <a:prstGeom prst="leftBracket">
              <a:avLst>
                <a:gd name="adj" fmla="val 126417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595">
                <a:defRPr/>
              </a:pPr>
              <a:endParaRPr lang="en-US" sz="1349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53D724-4B11-FE4C-A0EB-67CAFB57D6BA}"/>
                </a:ext>
              </a:extLst>
            </p:cNvPr>
            <p:cNvSpPr/>
            <p:nvPr/>
          </p:nvSpPr>
          <p:spPr>
            <a:xfrm>
              <a:off x="1768811" y="2373183"/>
              <a:ext cx="342900" cy="342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noFill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BCD061-FF73-F648-BBA6-AE0F241D4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3913" y="2536090"/>
              <a:ext cx="314728" cy="436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4" name="Arrow: Pentagon 60">
              <a:extLst>
                <a:ext uri="{FF2B5EF4-FFF2-40B4-BE49-F238E27FC236}">
                  <a16:creationId xmlns:a16="http://schemas.microsoft.com/office/drawing/2014/main" id="{56DB4C30-E850-DC40-880B-5E33BAEBE3A7}"/>
                </a:ext>
              </a:extLst>
            </p:cNvPr>
            <p:cNvSpPr/>
            <p:nvPr/>
          </p:nvSpPr>
          <p:spPr>
            <a:xfrm>
              <a:off x="2415992" y="1836068"/>
              <a:ext cx="2095878" cy="685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Ipilimumab plus Nivolumab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3 cycles; N = 11</a:t>
              </a:r>
              <a:endParaRPr lang="en-US" sz="1050" b="1" kern="0" dirty="0">
                <a:solidFill>
                  <a:schemeClr val="bg1"/>
                </a:solidFill>
                <a:ea typeface="ＭＳ Ｐゴシック" pitchFamily="34" charset="-128"/>
              </a:endParaRPr>
            </a:p>
          </p:txBody>
        </p:sp>
        <p:sp>
          <p:nvSpPr>
            <p:cNvPr id="25" name="Arrow: Chevron 61">
              <a:extLst>
                <a:ext uri="{FF2B5EF4-FFF2-40B4-BE49-F238E27FC236}">
                  <a16:creationId xmlns:a16="http://schemas.microsoft.com/office/drawing/2014/main" id="{8D43790E-40F1-7843-B3B4-A14DC7750806}"/>
                </a:ext>
              </a:extLst>
            </p:cNvPr>
            <p:cNvSpPr/>
            <p:nvPr/>
          </p:nvSpPr>
          <p:spPr bwMode="auto">
            <a:xfrm>
              <a:off x="4167395" y="1836068"/>
              <a:ext cx="34290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28" name="Arrow: Pentagon 75">
              <a:extLst>
                <a:ext uri="{FF2B5EF4-FFF2-40B4-BE49-F238E27FC236}">
                  <a16:creationId xmlns:a16="http://schemas.microsoft.com/office/drawing/2014/main" id="{66F35FE7-9CE8-A84C-AB99-888846878175}"/>
                </a:ext>
              </a:extLst>
            </p:cNvPr>
            <p:cNvSpPr/>
            <p:nvPr/>
          </p:nvSpPr>
          <p:spPr>
            <a:xfrm>
              <a:off x="2415992" y="2636354"/>
              <a:ext cx="2095878" cy="685800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Nivolumab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4 cycles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N = 12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29" name="Arrow: Chevron 77">
              <a:extLst>
                <a:ext uri="{FF2B5EF4-FFF2-40B4-BE49-F238E27FC236}">
                  <a16:creationId xmlns:a16="http://schemas.microsoft.com/office/drawing/2014/main" id="{733E3823-3B9D-0049-9125-8D6D18E04D23}"/>
                </a:ext>
              </a:extLst>
            </p:cNvPr>
            <p:cNvSpPr/>
            <p:nvPr/>
          </p:nvSpPr>
          <p:spPr bwMode="auto">
            <a:xfrm>
              <a:off x="4166535" y="2636354"/>
              <a:ext cx="34376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E3BA3736-3DFD-DA4F-B1C2-206CA851E0E0}"/>
                </a:ext>
              </a:extLst>
            </p:cNvPr>
            <p:cNvGrpSpPr/>
            <p:nvPr/>
          </p:nvGrpSpPr>
          <p:grpSpPr>
            <a:xfrm>
              <a:off x="2036453" y="1844772"/>
              <a:ext cx="685800" cy="684200"/>
              <a:chOff x="1860526" y="2754053"/>
              <a:chExt cx="705668" cy="613034"/>
            </a:xfrm>
            <a:solidFill>
              <a:sysClr val="window" lastClr="FFFFFF"/>
            </a:solidFill>
          </p:grpSpPr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73CD043-B448-EE48-A028-B724167ABD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0526" y="2754053"/>
                <a:ext cx="705668" cy="613034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7" name="Graphic 36" descr="User">
                <a:extLst>
                  <a:ext uri="{FF2B5EF4-FFF2-40B4-BE49-F238E27FC236}">
                    <a16:creationId xmlns:a16="http://schemas.microsoft.com/office/drawing/2014/main" id="{4259FD33-4BF8-6149-B4DD-7DF8C98D8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55911" y="2837635"/>
                <a:ext cx="500108" cy="410824"/>
              </a:xfrm>
              <a:prstGeom prst="rect">
                <a:avLst/>
              </a:prstGeom>
            </p:spPr>
          </p:pic>
        </p:grpSp>
        <p:grpSp>
          <p:nvGrpSpPr>
            <p:cNvPr id="38" name="Group 11">
              <a:extLst>
                <a:ext uri="{FF2B5EF4-FFF2-40B4-BE49-F238E27FC236}">
                  <a16:creationId xmlns:a16="http://schemas.microsoft.com/office/drawing/2014/main" id="{912FE8C1-C10B-CD46-AA42-FD4C403603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32512" y="2639951"/>
              <a:ext cx="685800" cy="684200"/>
              <a:chOff x="1873801" y="3986355"/>
              <a:chExt cx="636586" cy="522935"/>
            </a:xfrm>
            <a:solidFill>
              <a:sysClr val="window" lastClr="FFFFFF"/>
            </a:solidFill>
          </p:grpSpPr>
          <p:sp>
            <p:nvSpPr>
              <p:cNvPr id="39" name="Oval 12">
                <a:extLst>
                  <a:ext uri="{FF2B5EF4-FFF2-40B4-BE49-F238E27FC236}">
                    <a16:creationId xmlns:a16="http://schemas.microsoft.com/office/drawing/2014/main" id="{248A7F9D-D19B-434F-A5DF-946634E2D4AC}"/>
                  </a:ext>
                </a:extLst>
              </p:cNvPr>
              <p:cNvSpPr/>
              <p:nvPr/>
            </p:nvSpPr>
            <p:spPr>
              <a:xfrm>
                <a:off x="1873801" y="3986355"/>
                <a:ext cx="636586" cy="522935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40" name="Graphic 39" descr="User">
                <a:extLst>
                  <a:ext uri="{FF2B5EF4-FFF2-40B4-BE49-F238E27FC236}">
                    <a16:creationId xmlns:a16="http://schemas.microsoft.com/office/drawing/2014/main" id="{97A8C1C9-3B8B-7745-99A9-9E984B7A6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40382" y="4012137"/>
                <a:ext cx="500108" cy="410824"/>
              </a:xfrm>
              <a:prstGeom prst="rect">
                <a:avLst/>
              </a:prstGeom>
            </p:spPr>
          </p:pic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3333CB0-05D9-9148-BF1B-C0FF19021FDE}"/>
                </a:ext>
              </a:extLst>
            </p:cNvPr>
            <p:cNvSpPr/>
            <p:nvPr/>
          </p:nvSpPr>
          <p:spPr>
            <a:xfrm>
              <a:off x="2316599" y="1566050"/>
              <a:ext cx="198556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NeoAdjuvant</a:t>
              </a:r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 Therapy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212258" y="4930003"/>
            <a:ext cx="47194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Amaria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et al. Nature Medicine 2018;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NCT02519322 </a:t>
            </a:r>
          </a:p>
          <a:p>
            <a:pPr algn="ctr"/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/>
              <a:t>Ipi</a:t>
            </a:r>
            <a:r>
              <a:rPr lang="en-US" dirty="0"/>
              <a:t>/</a:t>
            </a:r>
            <a:r>
              <a:rPr lang="en-US" dirty="0" err="1"/>
              <a:t>Nivo</a:t>
            </a:r>
            <a:r>
              <a:rPr lang="en-US" dirty="0"/>
              <a:t> vs. </a:t>
            </a:r>
            <a:r>
              <a:rPr lang="en-US" dirty="0" err="1"/>
              <a:t>Nivo</a:t>
            </a:r>
            <a:r>
              <a:rPr lang="en-US" dirty="0"/>
              <a:t> Neoadjuvant </a:t>
            </a:r>
            <a:r>
              <a:rPr lang="en-US" dirty="0">
                <a:solidFill>
                  <a:srgbClr val="FF0000"/>
                </a:solidFill>
              </a:rPr>
              <a:t>Study Design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35C469A-015A-D94F-97E1-864FFF72C547}"/>
              </a:ext>
            </a:extLst>
          </p:cNvPr>
          <p:cNvGrpSpPr/>
          <p:nvPr/>
        </p:nvGrpSpPr>
        <p:grpSpPr>
          <a:xfrm>
            <a:off x="6259977" y="1566050"/>
            <a:ext cx="2112939" cy="1751076"/>
            <a:chOff x="6259977" y="1566050"/>
            <a:chExt cx="2112939" cy="1751076"/>
          </a:xfrm>
        </p:grpSpPr>
        <p:sp>
          <p:nvSpPr>
            <p:cNvPr id="41" name="Arrow: Pentagon 60">
              <a:extLst>
                <a:ext uri="{FF2B5EF4-FFF2-40B4-BE49-F238E27FC236}">
                  <a16:creationId xmlns:a16="http://schemas.microsoft.com/office/drawing/2014/main" id="{F1C7FBA3-4C5E-EF41-8503-E5C476FA0208}"/>
                </a:ext>
              </a:extLst>
            </p:cNvPr>
            <p:cNvSpPr/>
            <p:nvPr/>
          </p:nvSpPr>
          <p:spPr>
            <a:xfrm>
              <a:off x="6277038" y="1833554"/>
              <a:ext cx="2095878" cy="685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Nivolumab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13 cycles</a:t>
              </a:r>
            </a:p>
          </p:txBody>
        </p:sp>
        <p:sp>
          <p:nvSpPr>
            <p:cNvPr id="42" name="Arrow: Chevron 61">
              <a:extLst>
                <a:ext uri="{FF2B5EF4-FFF2-40B4-BE49-F238E27FC236}">
                  <a16:creationId xmlns:a16="http://schemas.microsoft.com/office/drawing/2014/main" id="{33C75438-898D-D54F-BE78-4A71C869B5F6}"/>
                </a:ext>
              </a:extLst>
            </p:cNvPr>
            <p:cNvSpPr/>
            <p:nvPr/>
          </p:nvSpPr>
          <p:spPr bwMode="auto">
            <a:xfrm>
              <a:off x="8027581" y="1833554"/>
              <a:ext cx="34290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43" name="Arrow: Pentagon 75">
              <a:extLst>
                <a:ext uri="{FF2B5EF4-FFF2-40B4-BE49-F238E27FC236}">
                  <a16:creationId xmlns:a16="http://schemas.microsoft.com/office/drawing/2014/main" id="{28701AC2-C423-1544-B769-3C0767EE7DE7}"/>
                </a:ext>
              </a:extLst>
            </p:cNvPr>
            <p:cNvSpPr/>
            <p:nvPr/>
          </p:nvSpPr>
          <p:spPr>
            <a:xfrm>
              <a:off x="6277038" y="2631326"/>
              <a:ext cx="2095878" cy="685800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Nivolumab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13 cycles</a:t>
              </a:r>
            </a:p>
          </p:txBody>
        </p:sp>
        <p:sp>
          <p:nvSpPr>
            <p:cNvPr id="44" name="Arrow: Chevron 77">
              <a:extLst>
                <a:ext uri="{FF2B5EF4-FFF2-40B4-BE49-F238E27FC236}">
                  <a16:creationId xmlns:a16="http://schemas.microsoft.com/office/drawing/2014/main" id="{13FF9525-45D6-EA45-A6FC-1697191D89C4}"/>
                </a:ext>
              </a:extLst>
            </p:cNvPr>
            <p:cNvSpPr/>
            <p:nvPr/>
          </p:nvSpPr>
          <p:spPr bwMode="auto">
            <a:xfrm>
              <a:off x="8027581" y="2631326"/>
              <a:ext cx="34376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2E4269-E3FA-FA4E-8AE8-AE9C26BDBAE4}"/>
                </a:ext>
              </a:extLst>
            </p:cNvPr>
            <p:cNvSpPr/>
            <p:nvPr/>
          </p:nvSpPr>
          <p:spPr>
            <a:xfrm>
              <a:off x="6259977" y="1566050"/>
              <a:ext cx="198556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Adjuvant Therapy</a:t>
              </a:r>
            </a:p>
          </p:txBody>
        </p:sp>
      </p:grpSp>
      <p:sp>
        <p:nvSpPr>
          <p:cNvPr id="46" name="Rectangle: Rounded Corners 87">
            <a:extLst>
              <a:ext uri="{FF2B5EF4-FFF2-40B4-BE49-F238E27FC236}">
                <a16:creationId xmlns:a16="http://schemas.microsoft.com/office/drawing/2014/main" id="{36A3D5C5-3F7A-B743-87DD-37A27753B53C}"/>
              </a:ext>
            </a:extLst>
          </p:cNvPr>
          <p:cNvSpPr/>
          <p:nvPr/>
        </p:nvSpPr>
        <p:spPr>
          <a:xfrm>
            <a:off x="466975" y="1925267"/>
            <a:ext cx="1185594" cy="12230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825" b="1" baseline="30000">
              <a:solidFill>
                <a:schemeClr val="bg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C8B067-1F6F-9446-AE05-0AFFCD136EC6}"/>
              </a:ext>
            </a:extLst>
          </p:cNvPr>
          <p:cNvSpPr txBox="1"/>
          <p:nvPr/>
        </p:nvSpPr>
        <p:spPr>
          <a:xfrm>
            <a:off x="423035" y="2112793"/>
            <a:ext cx="1261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Resectable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stage III/IV melanoma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(N=21)</a:t>
            </a:r>
          </a:p>
        </p:txBody>
      </p:sp>
    </p:spTree>
    <p:extLst>
      <p:ext uri="{BB962C8B-B14F-4D97-AF65-F5344CB8AC3E}">
        <p14:creationId xmlns:p14="http://schemas.microsoft.com/office/powerpoint/2010/main" val="16956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212258" y="4930003"/>
            <a:ext cx="47194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Amaria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et al. Nature Medicine 2018;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NCT02519322 </a:t>
            </a:r>
          </a:p>
          <a:p>
            <a:pPr algn="ctr"/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/>
              <a:t>Ipi</a:t>
            </a:r>
            <a:r>
              <a:rPr lang="en-US" dirty="0"/>
              <a:t>/</a:t>
            </a:r>
            <a:r>
              <a:rPr lang="en-US" dirty="0" err="1"/>
              <a:t>Nivo</a:t>
            </a:r>
            <a:r>
              <a:rPr lang="en-US" dirty="0"/>
              <a:t> vs. </a:t>
            </a:r>
            <a:r>
              <a:rPr lang="en-US" dirty="0" err="1"/>
              <a:t>Nivo</a:t>
            </a:r>
            <a:r>
              <a:rPr lang="en-US" dirty="0"/>
              <a:t> Neoadjuvant </a:t>
            </a:r>
            <a:r>
              <a:rPr lang="en-US" dirty="0">
                <a:solidFill>
                  <a:srgbClr val="FF0000"/>
                </a:solidFill>
              </a:rPr>
              <a:t>RFS/ORR/</a:t>
            </a:r>
            <a:r>
              <a:rPr lang="en-US" dirty="0" err="1">
                <a:solidFill>
                  <a:srgbClr val="FF0000"/>
                </a:solidFill>
              </a:rPr>
              <a:t>pCR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9939404-024A-2A42-8FDB-13FF7E49BD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1"/>
          <a:stretch/>
        </p:blipFill>
        <p:spPr>
          <a:xfrm>
            <a:off x="2851079" y="1787700"/>
            <a:ext cx="3287730" cy="27446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5A0773-57D8-3843-A926-F03D5F3E9CDA}"/>
              </a:ext>
            </a:extLst>
          </p:cNvPr>
          <p:cNvSpPr/>
          <p:nvPr/>
        </p:nvSpPr>
        <p:spPr>
          <a:xfrm>
            <a:off x="2811809" y="1651075"/>
            <a:ext cx="331342" cy="339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9ADE15-63D5-2A4C-BACD-48FCEEF0BB6F}"/>
              </a:ext>
            </a:extLst>
          </p:cNvPr>
          <p:cNvSpPr txBox="1"/>
          <p:nvPr/>
        </p:nvSpPr>
        <p:spPr>
          <a:xfrm>
            <a:off x="4618481" y="1335850"/>
            <a:ext cx="2946640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4157A8"/>
                </a:solidFill>
              </a:rPr>
              <a:t>Neoadjuvant </a:t>
            </a:r>
            <a:r>
              <a:rPr lang="en-US" sz="1013" dirty="0" err="1">
                <a:solidFill>
                  <a:srgbClr val="4157A8"/>
                </a:solidFill>
              </a:rPr>
              <a:t>Ipi</a:t>
            </a:r>
            <a:r>
              <a:rPr lang="en-US" sz="1013" dirty="0">
                <a:solidFill>
                  <a:srgbClr val="4157A8"/>
                </a:solidFill>
              </a:rPr>
              <a:t>/</a:t>
            </a:r>
            <a:r>
              <a:rPr lang="en-US" sz="1013" dirty="0" err="1">
                <a:solidFill>
                  <a:srgbClr val="4157A8"/>
                </a:solidFill>
              </a:rPr>
              <a:t>Nivo</a:t>
            </a:r>
            <a:r>
              <a:rPr lang="en-US" sz="1013" dirty="0">
                <a:solidFill>
                  <a:srgbClr val="4157A8"/>
                </a:solidFill>
              </a:rPr>
              <a:t>    81% RFS; 73% ORR; 45% </a:t>
            </a:r>
            <a:r>
              <a:rPr lang="en-US" sz="1013" dirty="0" err="1">
                <a:solidFill>
                  <a:srgbClr val="4157A8"/>
                </a:solidFill>
              </a:rPr>
              <a:t>pCR</a:t>
            </a:r>
            <a:endParaRPr lang="en-US" sz="1013" dirty="0">
              <a:solidFill>
                <a:srgbClr val="4157A8"/>
              </a:solidFill>
            </a:endParaRPr>
          </a:p>
          <a:p>
            <a:r>
              <a:rPr lang="en-US" sz="1013" dirty="0">
                <a:solidFill>
                  <a:srgbClr val="DF2C2A"/>
                </a:solidFill>
              </a:rPr>
              <a:t>Neoadjuvant </a:t>
            </a:r>
            <a:r>
              <a:rPr lang="en-US" sz="1013" dirty="0" err="1">
                <a:solidFill>
                  <a:srgbClr val="DF2C2A"/>
                </a:solidFill>
              </a:rPr>
              <a:t>Nivo</a:t>
            </a:r>
            <a:r>
              <a:rPr lang="en-US" sz="1013" dirty="0">
                <a:solidFill>
                  <a:srgbClr val="DF2C2A"/>
                </a:solidFill>
              </a:rPr>
              <a:t>          56% RFS; 25% ORR; 25% </a:t>
            </a:r>
            <a:r>
              <a:rPr lang="en-US" sz="1013" dirty="0" err="1">
                <a:solidFill>
                  <a:srgbClr val="DF2C2A"/>
                </a:solidFill>
              </a:rPr>
              <a:t>pCR</a:t>
            </a:r>
            <a:endParaRPr lang="en-US" sz="1013" dirty="0">
              <a:solidFill>
                <a:srgbClr val="DF2C2A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4597A1-E25D-A845-BBE6-588026A1F84C}"/>
              </a:ext>
            </a:extLst>
          </p:cNvPr>
          <p:cNvCxnSpPr/>
          <p:nvPr/>
        </p:nvCxnSpPr>
        <p:spPr>
          <a:xfrm>
            <a:off x="4399929" y="1453176"/>
            <a:ext cx="218552" cy="0"/>
          </a:xfrm>
          <a:prstGeom prst="line">
            <a:avLst/>
          </a:prstGeom>
          <a:ln>
            <a:solidFill>
              <a:srgbClr val="4157A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A66C9D-6E2E-ED4A-9C0E-62DC1207C3E8}"/>
              </a:ext>
            </a:extLst>
          </p:cNvPr>
          <p:cNvCxnSpPr/>
          <p:nvPr/>
        </p:nvCxnSpPr>
        <p:spPr>
          <a:xfrm>
            <a:off x="4399929" y="1650375"/>
            <a:ext cx="218552" cy="0"/>
          </a:xfrm>
          <a:prstGeom prst="line">
            <a:avLst/>
          </a:prstGeom>
          <a:ln>
            <a:solidFill>
              <a:srgbClr val="DF2C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DD2EC4C-384F-C64C-B4B2-1DCA22869609}"/>
              </a:ext>
            </a:extLst>
          </p:cNvPr>
          <p:cNvSpPr/>
          <p:nvPr/>
        </p:nvSpPr>
        <p:spPr>
          <a:xfrm>
            <a:off x="3570878" y="3424190"/>
            <a:ext cx="725630" cy="339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B11F8A-7606-E748-8274-1DA633A97885}"/>
              </a:ext>
            </a:extLst>
          </p:cNvPr>
          <p:cNvSpPr txBox="1"/>
          <p:nvPr/>
        </p:nvSpPr>
        <p:spPr>
          <a:xfrm>
            <a:off x="7604164" y="1335850"/>
            <a:ext cx="1104790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223A84"/>
                </a:solidFill>
              </a:rPr>
              <a:t>73% Grade III AEs</a:t>
            </a:r>
          </a:p>
          <a:p>
            <a:r>
              <a:rPr lang="en-US" sz="1013" dirty="0">
                <a:solidFill>
                  <a:srgbClr val="C01818"/>
                </a:solidFill>
              </a:rPr>
              <a:t>  8% Grade III AEs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91BC90-0A18-994A-A302-6C6DF79446EF}"/>
              </a:ext>
            </a:extLst>
          </p:cNvPr>
          <p:cNvSpPr txBox="1"/>
          <p:nvPr/>
        </p:nvSpPr>
        <p:spPr>
          <a:xfrm>
            <a:off x="7601228" y="1149807"/>
            <a:ext cx="5902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u="sng" dirty="0"/>
              <a:t>Toxicity</a:t>
            </a:r>
          </a:p>
        </p:txBody>
      </p:sp>
    </p:spTree>
    <p:extLst>
      <p:ext uri="{BB962C8B-B14F-4D97-AF65-F5344CB8AC3E}">
        <p14:creationId xmlns:p14="http://schemas.microsoft.com/office/powerpoint/2010/main" val="269460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C9C9A0-8050-1649-84F9-C58D799D34D4}"/>
              </a:ext>
            </a:extLst>
          </p:cNvPr>
          <p:cNvSpPr/>
          <p:nvPr/>
        </p:nvSpPr>
        <p:spPr bwMode="auto">
          <a:xfrm>
            <a:off x="-1" y="1527061"/>
            <a:ext cx="9141619" cy="2813329"/>
          </a:xfrm>
          <a:prstGeom prst="rect">
            <a:avLst/>
          </a:prstGeom>
          <a:solidFill>
            <a:srgbClr val="0E99FF">
              <a:alpha val="1098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62" tIns="34281" rIns="68562" bIns="34281" numCol="1" rtlCol="0" anchor="t" anchorCtr="0" compatLnSpc="1">
            <a:prstTxWarp prst="textNoShape">
              <a:avLst/>
            </a:prstTxWarp>
          </a:bodyPr>
          <a:lstStyle/>
          <a:p>
            <a:pPr defTabSz="6855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99">
              <a:latin typeface="Arial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1435DD-6520-BE49-8E1A-101453546CDF}"/>
              </a:ext>
            </a:extLst>
          </p:cNvPr>
          <p:cNvGrpSpPr/>
          <p:nvPr/>
        </p:nvGrpSpPr>
        <p:grpSpPr>
          <a:xfrm>
            <a:off x="6353457" y="1792551"/>
            <a:ext cx="1400472" cy="2282348"/>
            <a:chOff x="6353457" y="1792551"/>
            <a:chExt cx="1400472" cy="2282348"/>
          </a:xfrm>
        </p:grpSpPr>
        <p:sp>
          <p:nvSpPr>
            <p:cNvPr id="26" name="Arrow: Pentagon 64">
              <a:extLst>
                <a:ext uri="{FF2B5EF4-FFF2-40B4-BE49-F238E27FC236}">
                  <a16:creationId xmlns:a16="http://schemas.microsoft.com/office/drawing/2014/main" id="{73ADB16C-8448-2B4D-A1C2-989C3274ED60}"/>
                </a:ext>
              </a:extLst>
            </p:cNvPr>
            <p:cNvSpPr/>
            <p:nvPr/>
          </p:nvSpPr>
          <p:spPr>
            <a:xfrm>
              <a:off x="6353457" y="1792551"/>
              <a:ext cx="1243031" cy="2282348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013" b="1" kern="0" dirty="0">
                  <a:solidFill>
                    <a:schemeClr val="tx1"/>
                  </a:solidFill>
                  <a:ea typeface="ＭＳ Ｐゴシック" pitchFamily="34" charset="-128"/>
                </a:rPr>
                <a:t>  Surgery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27" name="Arrow: Chevron 74">
              <a:extLst>
                <a:ext uri="{FF2B5EF4-FFF2-40B4-BE49-F238E27FC236}">
                  <a16:creationId xmlns:a16="http://schemas.microsoft.com/office/drawing/2014/main" id="{9075E63F-0284-5545-A1F4-00CD5438842C}"/>
                </a:ext>
              </a:extLst>
            </p:cNvPr>
            <p:cNvSpPr/>
            <p:nvPr/>
          </p:nvSpPr>
          <p:spPr bwMode="auto">
            <a:xfrm>
              <a:off x="6999549" y="1792551"/>
              <a:ext cx="754380" cy="2282347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/>
              <a:t>OpACIN</a:t>
            </a:r>
            <a:r>
              <a:rPr lang="en-US" dirty="0"/>
              <a:t>-neo </a:t>
            </a:r>
            <a:r>
              <a:rPr lang="en-US" dirty="0">
                <a:solidFill>
                  <a:srgbClr val="FF0000"/>
                </a:solidFill>
              </a:rPr>
              <a:t>Study Design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87">
            <a:extLst>
              <a:ext uri="{FF2B5EF4-FFF2-40B4-BE49-F238E27FC236}">
                <a16:creationId xmlns:a16="http://schemas.microsoft.com/office/drawing/2014/main" id="{36A3D5C5-3F7A-B743-87DD-37A27753B53C}"/>
              </a:ext>
            </a:extLst>
          </p:cNvPr>
          <p:cNvSpPr/>
          <p:nvPr/>
        </p:nvSpPr>
        <p:spPr>
          <a:xfrm>
            <a:off x="909425" y="2322216"/>
            <a:ext cx="1185594" cy="12230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825" b="1" baseline="30000">
              <a:solidFill>
                <a:schemeClr val="bg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C8B067-1F6F-9446-AE05-0AFFCD136EC6}"/>
              </a:ext>
            </a:extLst>
          </p:cNvPr>
          <p:cNvSpPr txBox="1"/>
          <p:nvPr/>
        </p:nvSpPr>
        <p:spPr>
          <a:xfrm>
            <a:off x="865486" y="2529768"/>
            <a:ext cx="1261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Resectable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stage III melanoma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(N=86)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DD2183-08C9-6F42-AA57-53C364FD7018}"/>
              </a:ext>
            </a:extLst>
          </p:cNvPr>
          <p:cNvGrpSpPr/>
          <p:nvPr/>
        </p:nvGrpSpPr>
        <p:grpSpPr>
          <a:xfrm>
            <a:off x="2096364" y="1548002"/>
            <a:ext cx="4304952" cy="2526897"/>
            <a:chOff x="2096364" y="1548002"/>
            <a:chExt cx="4304952" cy="2526897"/>
          </a:xfrm>
        </p:grpSpPr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409563A5-3930-584A-A7AA-452F4FB272C8}"/>
                </a:ext>
              </a:extLst>
            </p:cNvPr>
            <p:cNvSpPr/>
            <p:nvPr/>
          </p:nvSpPr>
          <p:spPr>
            <a:xfrm>
              <a:off x="2379794" y="2189406"/>
              <a:ext cx="297981" cy="1546400"/>
            </a:xfrm>
            <a:prstGeom prst="leftBracket">
              <a:avLst>
                <a:gd name="adj" fmla="val 126417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595">
                <a:defRPr/>
              </a:pPr>
              <a:endParaRPr lang="en-US" sz="1349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53D724-4B11-FE4C-A0EB-67CAFB57D6BA}"/>
                </a:ext>
              </a:extLst>
            </p:cNvPr>
            <p:cNvSpPr/>
            <p:nvPr/>
          </p:nvSpPr>
          <p:spPr>
            <a:xfrm>
              <a:off x="2211262" y="2762275"/>
              <a:ext cx="342900" cy="342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noFill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BCD061-FF73-F648-BBA6-AE0F241D4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6364" y="2931541"/>
              <a:ext cx="314728" cy="436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4" name="Arrow: Pentagon 60">
              <a:extLst>
                <a:ext uri="{FF2B5EF4-FFF2-40B4-BE49-F238E27FC236}">
                  <a16:creationId xmlns:a16="http://schemas.microsoft.com/office/drawing/2014/main" id="{56DB4C30-E850-DC40-880B-5E33BAEBE3A7}"/>
                </a:ext>
              </a:extLst>
            </p:cNvPr>
            <p:cNvSpPr/>
            <p:nvPr/>
          </p:nvSpPr>
          <p:spPr>
            <a:xfrm>
              <a:off x="3074725" y="1792551"/>
              <a:ext cx="3154680" cy="70637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Ipilimumab 3 mg/kg plus 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Nivolumab 1 mg/kg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x 2 cycles; N = 30</a:t>
              </a:r>
              <a:endParaRPr lang="en-US" sz="1050" b="1" kern="0" dirty="0">
                <a:solidFill>
                  <a:schemeClr val="bg1"/>
                </a:solidFill>
                <a:ea typeface="ＭＳ Ｐゴシック" pitchFamily="34" charset="-128"/>
              </a:endParaRPr>
            </a:p>
          </p:txBody>
        </p:sp>
        <p:sp>
          <p:nvSpPr>
            <p:cNvPr id="25" name="Arrow: Chevron 61">
              <a:extLst>
                <a:ext uri="{FF2B5EF4-FFF2-40B4-BE49-F238E27FC236}">
                  <a16:creationId xmlns:a16="http://schemas.microsoft.com/office/drawing/2014/main" id="{8D43790E-40F1-7843-B3B4-A14DC7750806}"/>
                </a:ext>
              </a:extLst>
            </p:cNvPr>
            <p:cNvSpPr/>
            <p:nvPr/>
          </p:nvSpPr>
          <p:spPr bwMode="auto">
            <a:xfrm>
              <a:off x="5853977" y="1792551"/>
              <a:ext cx="411480" cy="706374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28" name="Arrow: Pentagon 75">
              <a:extLst>
                <a:ext uri="{FF2B5EF4-FFF2-40B4-BE49-F238E27FC236}">
                  <a16:creationId xmlns:a16="http://schemas.microsoft.com/office/drawing/2014/main" id="{66F35FE7-9CE8-A84C-AB99-888846878175}"/>
                </a:ext>
              </a:extLst>
            </p:cNvPr>
            <p:cNvSpPr/>
            <p:nvPr/>
          </p:nvSpPr>
          <p:spPr>
            <a:xfrm>
              <a:off x="3074725" y="2580538"/>
              <a:ext cx="3154680" cy="706374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Ipilimumab 1 mg/kg plus 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Nivolumab 3 mg/kg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x 2 cycles; N = 30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29" name="Arrow: Chevron 77">
              <a:extLst>
                <a:ext uri="{FF2B5EF4-FFF2-40B4-BE49-F238E27FC236}">
                  <a16:creationId xmlns:a16="http://schemas.microsoft.com/office/drawing/2014/main" id="{733E3823-3B9D-0049-9125-8D6D18E04D23}"/>
                </a:ext>
              </a:extLst>
            </p:cNvPr>
            <p:cNvSpPr/>
            <p:nvPr/>
          </p:nvSpPr>
          <p:spPr bwMode="auto">
            <a:xfrm>
              <a:off x="5853977" y="2580538"/>
              <a:ext cx="411480" cy="706374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E3BA3736-3DFD-DA4F-B1C2-206CA851E0E0}"/>
                </a:ext>
              </a:extLst>
            </p:cNvPr>
            <p:cNvGrpSpPr/>
            <p:nvPr/>
          </p:nvGrpSpPr>
          <p:grpSpPr>
            <a:xfrm>
              <a:off x="2686164" y="1803118"/>
              <a:ext cx="685800" cy="684200"/>
              <a:chOff x="1860526" y="2754053"/>
              <a:chExt cx="705668" cy="613034"/>
            </a:xfrm>
            <a:solidFill>
              <a:sysClr val="window" lastClr="FFFFFF"/>
            </a:solidFill>
          </p:grpSpPr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73CD043-B448-EE48-A028-B724167ABD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0526" y="2754053"/>
                <a:ext cx="705668" cy="613034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7" name="Graphic 36" descr="User">
                <a:extLst>
                  <a:ext uri="{FF2B5EF4-FFF2-40B4-BE49-F238E27FC236}">
                    <a16:creationId xmlns:a16="http://schemas.microsoft.com/office/drawing/2014/main" id="{4259FD33-4BF8-6149-B4DD-7DF8C98D8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55911" y="2837635"/>
                <a:ext cx="500108" cy="410824"/>
              </a:xfrm>
              <a:prstGeom prst="rect">
                <a:avLst/>
              </a:prstGeom>
            </p:spPr>
          </p:pic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0F0DE2-3014-D44E-A0ED-28A04354CEF1}"/>
                </a:ext>
              </a:extLst>
            </p:cNvPr>
            <p:cNvSpPr/>
            <p:nvPr/>
          </p:nvSpPr>
          <p:spPr>
            <a:xfrm>
              <a:off x="6187796" y="3187584"/>
              <a:ext cx="213520" cy="248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13"/>
                <a:t> 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1D549B-A3BF-7E40-A94D-F066F9B63E47}"/>
                </a:ext>
              </a:extLst>
            </p:cNvPr>
            <p:cNvSpPr/>
            <p:nvPr/>
          </p:nvSpPr>
          <p:spPr>
            <a:xfrm>
              <a:off x="6187796" y="3187584"/>
              <a:ext cx="213520" cy="248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13"/>
                <a:t> 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3333CB0-05D9-9148-BF1B-C0FF19021FDE}"/>
                </a:ext>
              </a:extLst>
            </p:cNvPr>
            <p:cNvSpPr/>
            <p:nvPr/>
          </p:nvSpPr>
          <p:spPr>
            <a:xfrm>
              <a:off x="3507732" y="1548002"/>
              <a:ext cx="198556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NeoAdjuvant</a:t>
              </a:r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 Therapy</a:t>
              </a:r>
            </a:p>
          </p:txBody>
        </p:sp>
        <p:sp>
          <p:nvSpPr>
            <p:cNvPr id="48" name="Arrow: Pentagon 75">
              <a:extLst>
                <a:ext uri="{FF2B5EF4-FFF2-40B4-BE49-F238E27FC236}">
                  <a16:creationId xmlns:a16="http://schemas.microsoft.com/office/drawing/2014/main" id="{592E6D7F-7206-314A-8D9E-E77F34E82A23}"/>
                </a:ext>
              </a:extLst>
            </p:cNvPr>
            <p:cNvSpPr/>
            <p:nvPr/>
          </p:nvSpPr>
          <p:spPr>
            <a:xfrm>
              <a:off x="3074725" y="3368525"/>
              <a:ext cx="3154680" cy="70637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Ipilimumab 3 mg/kg x 2 cycles 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followed by Nivolumab 3 mg/kg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x 2 cycles; N = 26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grpSp>
          <p:nvGrpSpPr>
            <p:cNvPr id="49" name="Group 11">
              <a:extLst>
                <a:ext uri="{FF2B5EF4-FFF2-40B4-BE49-F238E27FC236}">
                  <a16:creationId xmlns:a16="http://schemas.microsoft.com/office/drawing/2014/main" id="{47EBF891-3AC1-1B47-8B46-5CD1EA94B1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82462" y="3381675"/>
              <a:ext cx="685800" cy="684200"/>
              <a:chOff x="1873801" y="3986355"/>
              <a:chExt cx="636586" cy="522935"/>
            </a:xfrm>
            <a:solidFill>
              <a:sysClr val="window" lastClr="FFFFFF"/>
            </a:solidFill>
          </p:grpSpPr>
          <p:sp>
            <p:nvSpPr>
              <p:cNvPr id="50" name="Oval 12">
                <a:extLst>
                  <a:ext uri="{FF2B5EF4-FFF2-40B4-BE49-F238E27FC236}">
                    <a16:creationId xmlns:a16="http://schemas.microsoft.com/office/drawing/2014/main" id="{7FD116B7-AE78-924F-B847-FE56D0F0B023}"/>
                  </a:ext>
                </a:extLst>
              </p:cNvPr>
              <p:cNvSpPr/>
              <p:nvPr/>
            </p:nvSpPr>
            <p:spPr>
              <a:xfrm>
                <a:off x="1873801" y="3986355"/>
                <a:ext cx="636586" cy="522935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51" name="Graphic 50" descr="User">
                <a:extLst>
                  <a:ext uri="{FF2B5EF4-FFF2-40B4-BE49-F238E27FC236}">
                    <a16:creationId xmlns:a16="http://schemas.microsoft.com/office/drawing/2014/main" id="{87D98368-AC04-0944-9FEF-B6A0D9A2C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40382" y="4012137"/>
                <a:ext cx="500108" cy="410824"/>
              </a:xfrm>
              <a:prstGeom prst="rect">
                <a:avLst/>
              </a:prstGeom>
            </p:spPr>
          </p:pic>
        </p:grpSp>
        <p:sp>
          <p:nvSpPr>
            <p:cNvPr id="52" name="Arrow: Chevron 77">
              <a:extLst>
                <a:ext uri="{FF2B5EF4-FFF2-40B4-BE49-F238E27FC236}">
                  <a16:creationId xmlns:a16="http://schemas.microsoft.com/office/drawing/2014/main" id="{9FA77CF9-D708-2247-BCCE-63BC5AE42B40}"/>
                </a:ext>
              </a:extLst>
            </p:cNvPr>
            <p:cNvSpPr/>
            <p:nvPr/>
          </p:nvSpPr>
          <p:spPr bwMode="auto">
            <a:xfrm>
              <a:off x="5853977" y="3368525"/>
              <a:ext cx="411480" cy="706374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E4CC65-7B65-7941-8BE5-F84CD85D33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9647" y="2996530"/>
              <a:ext cx="314728" cy="436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38" name="Group 11">
              <a:extLst>
                <a:ext uri="{FF2B5EF4-FFF2-40B4-BE49-F238E27FC236}">
                  <a16:creationId xmlns:a16="http://schemas.microsoft.com/office/drawing/2014/main" id="{912FE8C1-C10B-CD46-AA42-FD4C403603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82224" y="2591626"/>
              <a:ext cx="685800" cy="684200"/>
              <a:chOff x="1873801" y="3986355"/>
              <a:chExt cx="636586" cy="522935"/>
            </a:xfrm>
            <a:solidFill>
              <a:sysClr val="window" lastClr="FFFFFF"/>
            </a:solidFill>
          </p:grpSpPr>
          <p:sp>
            <p:nvSpPr>
              <p:cNvPr id="39" name="Oval 12">
                <a:extLst>
                  <a:ext uri="{FF2B5EF4-FFF2-40B4-BE49-F238E27FC236}">
                    <a16:creationId xmlns:a16="http://schemas.microsoft.com/office/drawing/2014/main" id="{248A7F9D-D19B-434F-A5DF-946634E2D4AC}"/>
                  </a:ext>
                </a:extLst>
              </p:cNvPr>
              <p:cNvSpPr/>
              <p:nvPr/>
            </p:nvSpPr>
            <p:spPr>
              <a:xfrm>
                <a:off x="1873801" y="3986355"/>
                <a:ext cx="636586" cy="522935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40" name="Graphic 39" descr="User">
                <a:extLst>
                  <a:ext uri="{FF2B5EF4-FFF2-40B4-BE49-F238E27FC236}">
                    <a16:creationId xmlns:a16="http://schemas.microsoft.com/office/drawing/2014/main" id="{97A8C1C9-3B8B-7745-99A9-9E984B7A6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40382" y="4012137"/>
                <a:ext cx="500108" cy="410824"/>
              </a:xfrm>
              <a:prstGeom prst="rect">
                <a:avLst/>
              </a:prstGeom>
            </p:spPr>
          </p:pic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7D04539-E589-7A4D-BCDE-01CE58045F6D}"/>
              </a:ext>
            </a:extLst>
          </p:cNvPr>
          <p:cNvSpPr/>
          <p:nvPr/>
        </p:nvSpPr>
        <p:spPr>
          <a:xfrm>
            <a:off x="2212258" y="4930004"/>
            <a:ext cx="47194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Rozeman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et al. Lancet Oncology 2019;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NCT02977052 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1F3E5BF-13B2-7B4B-BB7F-E68FCC56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Describe the current indications of Immune-Checkpoint Inhibitors in patients with melanoma</a:t>
            </a:r>
          </a:p>
          <a:p>
            <a:pPr lvl="0"/>
            <a:r>
              <a:rPr lang="en-US" dirty="0"/>
              <a:t>Understand evolving treatment strategies for patients with earlier stage melanoma</a:t>
            </a:r>
          </a:p>
          <a:p>
            <a:pPr lvl="0"/>
            <a:r>
              <a:rPr lang="en-US" dirty="0"/>
              <a:t>Identify patients for whom Immune-Checkpoint Inhibitor therapy may be appropriate 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89B0D2-E032-0647-8D25-BD4D7EA379E5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8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212258" y="4930004"/>
            <a:ext cx="47194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Rozeman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et al. Lancet Oncology 2019;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NCT02977052 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err="1"/>
              <a:t>OpACIN</a:t>
            </a:r>
            <a:r>
              <a:rPr lang="en-US" dirty="0"/>
              <a:t>-neo </a:t>
            </a:r>
            <a:r>
              <a:rPr lang="en-US" dirty="0">
                <a:solidFill>
                  <a:srgbClr val="FF0000"/>
                </a:solidFill>
              </a:rPr>
              <a:t>Recurrence-Free Survival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253CD7F-F182-6B46-8327-6EB609677B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03" b="2765"/>
          <a:stretch/>
        </p:blipFill>
        <p:spPr>
          <a:xfrm>
            <a:off x="1317695" y="1928883"/>
            <a:ext cx="6075474" cy="302723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3A0919E-9B50-6742-94FE-4654647BFC20}"/>
              </a:ext>
            </a:extLst>
          </p:cNvPr>
          <p:cNvSpPr txBox="1"/>
          <p:nvPr/>
        </p:nvSpPr>
        <p:spPr>
          <a:xfrm>
            <a:off x="4909842" y="1335850"/>
            <a:ext cx="2154757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solidFill>
                  <a:srgbClr val="0D95B0"/>
                </a:solidFill>
              </a:rPr>
              <a:t>Ipi</a:t>
            </a:r>
            <a:r>
              <a:rPr lang="en-US" sz="1013" dirty="0">
                <a:solidFill>
                  <a:srgbClr val="0D95B0"/>
                </a:solidFill>
              </a:rPr>
              <a:t> 3 mg/kg with </a:t>
            </a:r>
            <a:r>
              <a:rPr lang="en-US" sz="1013" dirty="0" err="1">
                <a:solidFill>
                  <a:srgbClr val="0D95B0"/>
                </a:solidFill>
              </a:rPr>
              <a:t>Nivo</a:t>
            </a:r>
            <a:r>
              <a:rPr lang="en-US" sz="1013" dirty="0">
                <a:solidFill>
                  <a:srgbClr val="0D95B0"/>
                </a:solidFill>
              </a:rPr>
              <a:t> 1 mg/kg</a:t>
            </a:r>
          </a:p>
          <a:p>
            <a:r>
              <a:rPr lang="en-US" sz="1013" dirty="0" err="1">
                <a:solidFill>
                  <a:srgbClr val="09653A"/>
                </a:solidFill>
              </a:rPr>
              <a:t>Ipi</a:t>
            </a:r>
            <a:r>
              <a:rPr lang="en-US" sz="1013" dirty="0">
                <a:solidFill>
                  <a:srgbClr val="09653A"/>
                </a:solidFill>
              </a:rPr>
              <a:t> 1 mg/kg with </a:t>
            </a:r>
            <a:r>
              <a:rPr lang="en-US" sz="1013" dirty="0" err="1">
                <a:solidFill>
                  <a:srgbClr val="09653A"/>
                </a:solidFill>
              </a:rPr>
              <a:t>Nivo</a:t>
            </a:r>
            <a:r>
              <a:rPr lang="en-US" sz="1013" dirty="0">
                <a:solidFill>
                  <a:srgbClr val="09653A"/>
                </a:solidFill>
              </a:rPr>
              <a:t> 3 mg/kg</a:t>
            </a:r>
          </a:p>
          <a:p>
            <a:r>
              <a:rPr lang="en-US" sz="1013" dirty="0" err="1">
                <a:solidFill>
                  <a:srgbClr val="89679F"/>
                </a:solidFill>
              </a:rPr>
              <a:t>Ipi</a:t>
            </a:r>
            <a:r>
              <a:rPr lang="en-US" sz="1013" dirty="0">
                <a:solidFill>
                  <a:srgbClr val="89679F"/>
                </a:solidFill>
              </a:rPr>
              <a:t> 3 mg/kg followed by </a:t>
            </a:r>
            <a:r>
              <a:rPr lang="en-US" sz="1013" dirty="0" err="1">
                <a:solidFill>
                  <a:srgbClr val="89679F"/>
                </a:solidFill>
              </a:rPr>
              <a:t>Nivo</a:t>
            </a:r>
            <a:r>
              <a:rPr lang="en-US" sz="1013" dirty="0">
                <a:solidFill>
                  <a:srgbClr val="89679F"/>
                </a:solidFill>
              </a:rPr>
              <a:t> 3 mg/kg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3942E3-BC9F-8241-A009-054EFD969864}"/>
              </a:ext>
            </a:extLst>
          </p:cNvPr>
          <p:cNvCxnSpPr/>
          <p:nvPr/>
        </p:nvCxnSpPr>
        <p:spPr>
          <a:xfrm>
            <a:off x="4691290" y="1470972"/>
            <a:ext cx="218552" cy="0"/>
          </a:xfrm>
          <a:prstGeom prst="line">
            <a:avLst/>
          </a:prstGeom>
          <a:ln>
            <a:solidFill>
              <a:srgbClr val="0D95B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6F6A3F-5B7B-8E4C-99F3-F45982C9DDEE}"/>
              </a:ext>
            </a:extLst>
          </p:cNvPr>
          <p:cNvCxnSpPr/>
          <p:nvPr/>
        </p:nvCxnSpPr>
        <p:spPr>
          <a:xfrm>
            <a:off x="4691290" y="1611019"/>
            <a:ext cx="218552" cy="0"/>
          </a:xfrm>
          <a:prstGeom prst="line">
            <a:avLst/>
          </a:prstGeom>
          <a:ln>
            <a:solidFill>
              <a:srgbClr val="09653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4F02D9-6283-E248-90D8-A23B9535F763}"/>
              </a:ext>
            </a:extLst>
          </p:cNvPr>
          <p:cNvCxnSpPr/>
          <p:nvPr/>
        </p:nvCxnSpPr>
        <p:spPr>
          <a:xfrm>
            <a:off x="4691290" y="1771323"/>
            <a:ext cx="218552" cy="0"/>
          </a:xfrm>
          <a:prstGeom prst="line">
            <a:avLst/>
          </a:prstGeom>
          <a:ln>
            <a:solidFill>
              <a:srgbClr val="8967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CF25714-A0B4-8B47-A123-729762FAB1DD}"/>
              </a:ext>
            </a:extLst>
          </p:cNvPr>
          <p:cNvSpPr txBox="1"/>
          <p:nvPr/>
        </p:nvSpPr>
        <p:spPr>
          <a:xfrm>
            <a:off x="7240243" y="1335850"/>
            <a:ext cx="1260281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D95B0"/>
                </a:solidFill>
              </a:rPr>
              <a:t>40% Grade III/IV AEs</a:t>
            </a:r>
          </a:p>
          <a:p>
            <a:r>
              <a:rPr lang="en-US" sz="1013" dirty="0">
                <a:solidFill>
                  <a:srgbClr val="09653A"/>
                </a:solidFill>
              </a:rPr>
              <a:t>20% Grade III/IV AEs</a:t>
            </a:r>
          </a:p>
          <a:p>
            <a:r>
              <a:rPr lang="en-US" sz="1013" dirty="0">
                <a:solidFill>
                  <a:srgbClr val="89679F"/>
                </a:solidFill>
              </a:rPr>
              <a:t>50% Grade III/IV AEs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D34DB7-2EC6-5247-A3AD-FAA38DA57E57}"/>
              </a:ext>
            </a:extLst>
          </p:cNvPr>
          <p:cNvSpPr txBox="1"/>
          <p:nvPr/>
        </p:nvSpPr>
        <p:spPr>
          <a:xfrm>
            <a:off x="7229750" y="1149807"/>
            <a:ext cx="5902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u="sng" dirty="0"/>
              <a:t>Toxicity</a:t>
            </a:r>
          </a:p>
        </p:txBody>
      </p:sp>
    </p:spTree>
    <p:extLst>
      <p:ext uri="{BB962C8B-B14F-4D97-AF65-F5344CB8AC3E}">
        <p14:creationId xmlns:p14="http://schemas.microsoft.com/office/powerpoint/2010/main" val="22786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C9C9A0-8050-1649-84F9-C58D799D34D4}"/>
              </a:ext>
            </a:extLst>
          </p:cNvPr>
          <p:cNvSpPr/>
          <p:nvPr/>
        </p:nvSpPr>
        <p:spPr bwMode="auto">
          <a:xfrm>
            <a:off x="-1" y="1504940"/>
            <a:ext cx="9141619" cy="2120001"/>
          </a:xfrm>
          <a:prstGeom prst="rect">
            <a:avLst/>
          </a:prstGeom>
          <a:solidFill>
            <a:srgbClr val="0E99FF">
              <a:alpha val="1098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62" tIns="34281" rIns="68562" bIns="34281" numCol="1" rtlCol="0" anchor="t" anchorCtr="0" compatLnSpc="1">
            <a:prstTxWarp prst="textNoShape">
              <a:avLst/>
            </a:prstTxWarp>
          </a:bodyPr>
          <a:lstStyle/>
          <a:p>
            <a:pPr defTabSz="6855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99">
              <a:latin typeface="Arial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6B7031-2887-9A4C-A460-5877D61D00DD}"/>
              </a:ext>
            </a:extLst>
          </p:cNvPr>
          <p:cNvGrpSpPr/>
          <p:nvPr/>
        </p:nvGrpSpPr>
        <p:grpSpPr>
          <a:xfrm>
            <a:off x="4747231" y="1816460"/>
            <a:ext cx="1400472" cy="1597211"/>
            <a:chOff x="4747231" y="1816460"/>
            <a:chExt cx="1400472" cy="1597211"/>
          </a:xfrm>
        </p:grpSpPr>
        <p:sp>
          <p:nvSpPr>
            <p:cNvPr id="26" name="Arrow: Pentagon 64">
              <a:extLst>
                <a:ext uri="{FF2B5EF4-FFF2-40B4-BE49-F238E27FC236}">
                  <a16:creationId xmlns:a16="http://schemas.microsoft.com/office/drawing/2014/main" id="{73ADB16C-8448-2B4D-A1C2-989C3274ED60}"/>
                </a:ext>
              </a:extLst>
            </p:cNvPr>
            <p:cNvSpPr/>
            <p:nvPr/>
          </p:nvSpPr>
          <p:spPr>
            <a:xfrm>
              <a:off x="4747231" y="1816460"/>
              <a:ext cx="1243031" cy="148357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013" b="1" kern="0" dirty="0">
                  <a:solidFill>
                    <a:schemeClr val="tx1"/>
                  </a:solidFill>
                  <a:ea typeface="ＭＳ Ｐゴシック" pitchFamily="34" charset="-128"/>
                </a:rPr>
                <a:t>  Surgery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0F0DE2-3014-D44E-A0ED-28A04354CEF1}"/>
                </a:ext>
              </a:extLst>
            </p:cNvPr>
            <p:cNvSpPr/>
            <p:nvPr/>
          </p:nvSpPr>
          <p:spPr>
            <a:xfrm>
              <a:off x="4897401" y="3165462"/>
              <a:ext cx="213520" cy="248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13"/>
                <a:t> 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1D549B-A3BF-7E40-A94D-F066F9B63E47}"/>
                </a:ext>
              </a:extLst>
            </p:cNvPr>
            <p:cNvSpPr/>
            <p:nvPr/>
          </p:nvSpPr>
          <p:spPr>
            <a:xfrm>
              <a:off x="4897401" y="3165462"/>
              <a:ext cx="213520" cy="248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13"/>
                <a:t> </a:t>
              </a:r>
            </a:p>
          </p:txBody>
        </p:sp>
        <p:sp>
          <p:nvSpPr>
            <p:cNvPr id="27" name="Arrow: Chevron 74">
              <a:extLst>
                <a:ext uri="{FF2B5EF4-FFF2-40B4-BE49-F238E27FC236}">
                  <a16:creationId xmlns:a16="http://schemas.microsoft.com/office/drawing/2014/main" id="{9075E63F-0284-5545-A1F4-00CD5438842C}"/>
                </a:ext>
              </a:extLst>
            </p:cNvPr>
            <p:cNvSpPr/>
            <p:nvPr/>
          </p:nvSpPr>
          <p:spPr bwMode="auto">
            <a:xfrm>
              <a:off x="5393323" y="1816460"/>
              <a:ext cx="754380" cy="1483572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468693-1BB6-2A4A-BAA1-601D96F7CCBE}"/>
              </a:ext>
            </a:extLst>
          </p:cNvPr>
          <p:cNvGrpSpPr/>
          <p:nvPr/>
        </p:nvGrpSpPr>
        <p:grpSpPr>
          <a:xfrm>
            <a:off x="1393008" y="1543928"/>
            <a:ext cx="3118862" cy="1758101"/>
            <a:chOff x="1393008" y="1543928"/>
            <a:chExt cx="3118862" cy="1758101"/>
          </a:xfrm>
        </p:grpSpPr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409563A5-3930-584A-A7AA-452F4FB272C8}"/>
                </a:ext>
              </a:extLst>
            </p:cNvPr>
            <p:cNvSpPr/>
            <p:nvPr/>
          </p:nvSpPr>
          <p:spPr>
            <a:xfrm>
              <a:off x="1897716" y="2250573"/>
              <a:ext cx="215944" cy="538442"/>
            </a:xfrm>
            <a:prstGeom prst="leftBracket">
              <a:avLst>
                <a:gd name="adj" fmla="val 126417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595">
                <a:defRPr/>
              </a:pPr>
              <a:endParaRPr lang="en-US" sz="1349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53D724-4B11-FE4C-A0EB-67CAFB57D6BA}"/>
                </a:ext>
              </a:extLst>
            </p:cNvPr>
            <p:cNvSpPr/>
            <p:nvPr/>
          </p:nvSpPr>
          <p:spPr>
            <a:xfrm>
              <a:off x="1768811" y="2351061"/>
              <a:ext cx="342900" cy="342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noFill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BCD061-FF73-F648-BBA6-AE0F241D4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3913" y="2513968"/>
              <a:ext cx="314728" cy="436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A561BC-2E21-2640-8FB7-5179DF497B3F}"/>
                </a:ext>
              </a:extLst>
            </p:cNvPr>
            <p:cNvSpPr txBox="1"/>
            <p:nvPr/>
          </p:nvSpPr>
          <p:spPr>
            <a:xfrm>
              <a:off x="1393008" y="2328316"/>
              <a:ext cx="1100015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R</a:t>
              </a:r>
              <a:br>
                <a:rPr lang="en-US" sz="1050" b="1" dirty="0">
                  <a:solidFill>
                    <a:schemeClr val="bg1"/>
                  </a:solidFill>
                </a:rPr>
              </a:br>
              <a:r>
                <a:rPr lang="en-US" sz="1050" b="1" dirty="0">
                  <a:solidFill>
                    <a:schemeClr val="bg1"/>
                  </a:solidFill>
                </a:rPr>
                <a:t>2:1</a:t>
              </a:r>
            </a:p>
          </p:txBody>
        </p:sp>
        <p:sp>
          <p:nvSpPr>
            <p:cNvPr id="24" name="Arrow: Pentagon 60">
              <a:extLst>
                <a:ext uri="{FF2B5EF4-FFF2-40B4-BE49-F238E27FC236}">
                  <a16:creationId xmlns:a16="http://schemas.microsoft.com/office/drawing/2014/main" id="{56DB4C30-E850-DC40-880B-5E33BAEBE3A7}"/>
                </a:ext>
              </a:extLst>
            </p:cNvPr>
            <p:cNvSpPr/>
            <p:nvPr/>
          </p:nvSpPr>
          <p:spPr>
            <a:xfrm>
              <a:off x="2415992" y="1816460"/>
              <a:ext cx="2095878" cy="685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Dabrafenib plus Trametinib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8 weeks; N = 14</a:t>
              </a:r>
              <a:endParaRPr lang="en-US" sz="1050" b="1" kern="0" dirty="0">
                <a:solidFill>
                  <a:schemeClr val="bg1"/>
                </a:solidFill>
                <a:ea typeface="ＭＳ Ｐゴシック" pitchFamily="34" charset="-128"/>
              </a:endParaRPr>
            </a:p>
          </p:txBody>
        </p:sp>
        <p:sp>
          <p:nvSpPr>
            <p:cNvPr id="25" name="Arrow: Chevron 61">
              <a:extLst>
                <a:ext uri="{FF2B5EF4-FFF2-40B4-BE49-F238E27FC236}">
                  <a16:creationId xmlns:a16="http://schemas.microsoft.com/office/drawing/2014/main" id="{8D43790E-40F1-7843-B3B4-A14DC7750806}"/>
                </a:ext>
              </a:extLst>
            </p:cNvPr>
            <p:cNvSpPr/>
            <p:nvPr/>
          </p:nvSpPr>
          <p:spPr bwMode="auto">
            <a:xfrm>
              <a:off x="4166534" y="1816460"/>
              <a:ext cx="34290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28" name="Arrow: Pentagon 75">
              <a:extLst>
                <a:ext uri="{FF2B5EF4-FFF2-40B4-BE49-F238E27FC236}">
                  <a16:creationId xmlns:a16="http://schemas.microsoft.com/office/drawing/2014/main" id="{66F35FE7-9CE8-A84C-AB99-888846878175}"/>
                </a:ext>
              </a:extLst>
            </p:cNvPr>
            <p:cNvSpPr/>
            <p:nvPr/>
          </p:nvSpPr>
          <p:spPr>
            <a:xfrm>
              <a:off x="2415992" y="2614232"/>
              <a:ext cx="2095878" cy="685800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Therapy; N = 7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29" name="Arrow: Chevron 77">
              <a:extLst>
                <a:ext uri="{FF2B5EF4-FFF2-40B4-BE49-F238E27FC236}">
                  <a16:creationId xmlns:a16="http://schemas.microsoft.com/office/drawing/2014/main" id="{733E3823-3B9D-0049-9125-8D6D18E04D23}"/>
                </a:ext>
              </a:extLst>
            </p:cNvPr>
            <p:cNvSpPr/>
            <p:nvPr/>
          </p:nvSpPr>
          <p:spPr bwMode="auto">
            <a:xfrm>
              <a:off x="4166535" y="2614232"/>
              <a:ext cx="34376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E3BA3736-3DFD-DA4F-B1C2-206CA851E0E0}"/>
                </a:ext>
              </a:extLst>
            </p:cNvPr>
            <p:cNvGrpSpPr/>
            <p:nvPr/>
          </p:nvGrpSpPr>
          <p:grpSpPr>
            <a:xfrm>
              <a:off x="2036453" y="1822650"/>
              <a:ext cx="685800" cy="684200"/>
              <a:chOff x="1860526" y="2754053"/>
              <a:chExt cx="705668" cy="613034"/>
            </a:xfrm>
            <a:solidFill>
              <a:sysClr val="window" lastClr="FFFFFF"/>
            </a:solidFill>
          </p:grpSpPr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73CD043-B448-EE48-A028-B724167ABD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0526" y="2754053"/>
                <a:ext cx="705668" cy="613034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7" name="Graphic 36" descr="User">
                <a:extLst>
                  <a:ext uri="{FF2B5EF4-FFF2-40B4-BE49-F238E27FC236}">
                    <a16:creationId xmlns:a16="http://schemas.microsoft.com/office/drawing/2014/main" id="{4259FD33-4BF8-6149-B4DD-7DF8C98D8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55911" y="2837635"/>
                <a:ext cx="500108" cy="410824"/>
              </a:xfrm>
              <a:prstGeom prst="rect">
                <a:avLst/>
              </a:prstGeom>
            </p:spPr>
          </p:pic>
        </p:grpSp>
        <p:grpSp>
          <p:nvGrpSpPr>
            <p:cNvPr id="38" name="Group 11">
              <a:extLst>
                <a:ext uri="{FF2B5EF4-FFF2-40B4-BE49-F238E27FC236}">
                  <a16:creationId xmlns:a16="http://schemas.microsoft.com/office/drawing/2014/main" id="{912FE8C1-C10B-CD46-AA42-FD4C403603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32512" y="2617829"/>
              <a:ext cx="685800" cy="684200"/>
              <a:chOff x="1873801" y="3986355"/>
              <a:chExt cx="636586" cy="522935"/>
            </a:xfrm>
            <a:solidFill>
              <a:sysClr val="window" lastClr="FFFFFF"/>
            </a:solidFill>
          </p:grpSpPr>
          <p:sp>
            <p:nvSpPr>
              <p:cNvPr id="39" name="Oval 12">
                <a:extLst>
                  <a:ext uri="{FF2B5EF4-FFF2-40B4-BE49-F238E27FC236}">
                    <a16:creationId xmlns:a16="http://schemas.microsoft.com/office/drawing/2014/main" id="{248A7F9D-D19B-434F-A5DF-946634E2D4AC}"/>
                  </a:ext>
                </a:extLst>
              </p:cNvPr>
              <p:cNvSpPr/>
              <p:nvPr/>
            </p:nvSpPr>
            <p:spPr>
              <a:xfrm>
                <a:off x="1873801" y="3986355"/>
                <a:ext cx="636586" cy="522935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40" name="Graphic 39" descr="User">
                <a:extLst>
                  <a:ext uri="{FF2B5EF4-FFF2-40B4-BE49-F238E27FC236}">
                    <a16:creationId xmlns:a16="http://schemas.microsoft.com/office/drawing/2014/main" id="{97A8C1C9-3B8B-7745-99A9-9E984B7A6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40382" y="4012137"/>
                <a:ext cx="500108" cy="410824"/>
              </a:xfrm>
              <a:prstGeom prst="rect">
                <a:avLst/>
              </a:prstGeom>
            </p:spPr>
          </p:pic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3333CB0-05D9-9148-BF1B-C0FF19021FDE}"/>
                </a:ext>
              </a:extLst>
            </p:cNvPr>
            <p:cNvSpPr/>
            <p:nvPr/>
          </p:nvSpPr>
          <p:spPr>
            <a:xfrm>
              <a:off x="2316599" y="1543928"/>
              <a:ext cx="198556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NeoAdjuvant</a:t>
              </a:r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 Therapy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316599" y="4930003"/>
            <a:ext cx="45108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Amaria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et al. Lancet Oncology 2018;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NCT02231775 </a:t>
            </a:r>
          </a:p>
          <a:p>
            <a:pPr algn="ctr"/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COMBI-NEO </a:t>
            </a:r>
            <a:r>
              <a:rPr lang="en-US" dirty="0">
                <a:solidFill>
                  <a:srgbClr val="FF0000"/>
                </a:solidFill>
              </a:rPr>
              <a:t>Study Design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B7D778A-C1A7-064F-A09C-8BCDAEE026E1}"/>
              </a:ext>
            </a:extLst>
          </p:cNvPr>
          <p:cNvGrpSpPr/>
          <p:nvPr/>
        </p:nvGrpSpPr>
        <p:grpSpPr>
          <a:xfrm>
            <a:off x="6259977" y="1560961"/>
            <a:ext cx="2112939" cy="1734043"/>
            <a:chOff x="6259977" y="1560961"/>
            <a:chExt cx="2112939" cy="1734043"/>
          </a:xfrm>
        </p:grpSpPr>
        <p:sp>
          <p:nvSpPr>
            <p:cNvPr id="41" name="Arrow: Pentagon 60">
              <a:extLst>
                <a:ext uri="{FF2B5EF4-FFF2-40B4-BE49-F238E27FC236}">
                  <a16:creationId xmlns:a16="http://schemas.microsoft.com/office/drawing/2014/main" id="{F1C7FBA3-4C5E-EF41-8503-E5C476FA0208}"/>
                </a:ext>
              </a:extLst>
            </p:cNvPr>
            <p:cNvSpPr/>
            <p:nvPr/>
          </p:nvSpPr>
          <p:spPr>
            <a:xfrm>
              <a:off x="6277038" y="1811432"/>
              <a:ext cx="2095878" cy="685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Dabrafenib plus Trametinib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44 weeks</a:t>
              </a:r>
              <a:endParaRPr lang="en-US" sz="1050" b="1" kern="0" dirty="0">
                <a:solidFill>
                  <a:schemeClr val="bg1"/>
                </a:solidFill>
                <a:ea typeface="ＭＳ Ｐゴシック" pitchFamily="34" charset="-128"/>
              </a:endParaRPr>
            </a:p>
          </p:txBody>
        </p:sp>
        <p:sp>
          <p:nvSpPr>
            <p:cNvPr id="42" name="Arrow: Chevron 61">
              <a:extLst>
                <a:ext uri="{FF2B5EF4-FFF2-40B4-BE49-F238E27FC236}">
                  <a16:creationId xmlns:a16="http://schemas.microsoft.com/office/drawing/2014/main" id="{33C75438-898D-D54F-BE78-4A71C869B5F6}"/>
                </a:ext>
              </a:extLst>
            </p:cNvPr>
            <p:cNvSpPr/>
            <p:nvPr/>
          </p:nvSpPr>
          <p:spPr bwMode="auto">
            <a:xfrm>
              <a:off x="8027581" y="1811432"/>
              <a:ext cx="34290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43" name="Arrow: Pentagon 75">
              <a:extLst>
                <a:ext uri="{FF2B5EF4-FFF2-40B4-BE49-F238E27FC236}">
                  <a16:creationId xmlns:a16="http://schemas.microsoft.com/office/drawing/2014/main" id="{28701AC2-C423-1544-B769-3C0767EE7DE7}"/>
                </a:ext>
              </a:extLst>
            </p:cNvPr>
            <p:cNvSpPr/>
            <p:nvPr/>
          </p:nvSpPr>
          <p:spPr>
            <a:xfrm>
              <a:off x="6277038" y="2609204"/>
              <a:ext cx="2095878" cy="685800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Optional adjuvant 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therapy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44" name="Arrow: Chevron 77">
              <a:extLst>
                <a:ext uri="{FF2B5EF4-FFF2-40B4-BE49-F238E27FC236}">
                  <a16:creationId xmlns:a16="http://schemas.microsoft.com/office/drawing/2014/main" id="{13FF9525-45D6-EA45-A6FC-1697191D89C4}"/>
                </a:ext>
              </a:extLst>
            </p:cNvPr>
            <p:cNvSpPr/>
            <p:nvPr/>
          </p:nvSpPr>
          <p:spPr bwMode="auto">
            <a:xfrm>
              <a:off x="8027581" y="2609204"/>
              <a:ext cx="34376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2E4269-E3FA-FA4E-8AE8-AE9C26BDBAE4}"/>
                </a:ext>
              </a:extLst>
            </p:cNvPr>
            <p:cNvSpPr/>
            <p:nvPr/>
          </p:nvSpPr>
          <p:spPr>
            <a:xfrm>
              <a:off x="6259977" y="1560961"/>
              <a:ext cx="198556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Adjuvant Therapy</a:t>
              </a:r>
            </a:p>
          </p:txBody>
        </p:sp>
      </p:grpSp>
      <p:sp>
        <p:nvSpPr>
          <p:cNvPr id="46" name="Rectangle: Rounded Corners 87">
            <a:extLst>
              <a:ext uri="{FF2B5EF4-FFF2-40B4-BE49-F238E27FC236}">
                <a16:creationId xmlns:a16="http://schemas.microsoft.com/office/drawing/2014/main" id="{36A3D5C5-3F7A-B743-87DD-37A27753B53C}"/>
              </a:ext>
            </a:extLst>
          </p:cNvPr>
          <p:cNvSpPr/>
          <p:nvPr/>
        </p:nvSpPr>
        <p:spPr>
          <a:xfrm>
            <a:off x="466975" y="1760503"/>
            <a:ext cx="1185594" cy="15083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825" b="1" baseline="30000">
              <a:solidFill>
                <a:schemeClr val="bg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C8B067-1F6F-9446-AE05-0AFFCD136EC6}"/>
              </a:ext>
            </a:extLst>
          </p:cNvPr>
          <p:cNvSpPr txBox="1"/>
          <p:nvPr/>
        </p:nvSpPr>
        <p:spPr>
          <a:xfrm>
            <a:off x="423035" y="1919869"/>
            <a:ext cx="1261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Resectable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stage III/IV </a:t>
            </a:r>
            <a:b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BRAF V600E/K mutated melanoma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(N=21)</a:t>
            </a:r>
          </a:p>
        </p:txBody>
      </p:sp>
    </p:spTree>
    <p:extLst>
      <p:ext uri="{BB962C8B-B14F-4D97-AF65-F5344CB8AC3E}">
        <p14:creationId xmlns:p14="http://schemas.microsoft.com/office/powerpoint/2010/main" val="409874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5C4B893-09F7-B946-A8F3-37A741392D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23521" y="1714205"/>
            <a:ext cx="5477070" cy="2778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605FDE-914C-E742-AADE-6C9F57265B0B}"/>
              </a:ext>
            </a:extLst>
          </p:cNvPr>
          <p:cNvSpPr/>
          <p:nvPr/>
        </p:nvSpPr>
        <p:spPr>
          <a:xfrm>
            <a:off x="5731329" y="1335850"/>
            <a:ext cx="2094998" cy="10154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857500" y="4930004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Amaria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et al. Lancet Oncology 2018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COMBI-NEO </a:t>
            </a:r>
            <a:r>
              <a:rPr lang="en-US" dirty="0">
                <a:solidFill>
                  <a:srgbClr val="FF0000"/>
                </a:solidFill>
              </a:rPr>
              <a:t>Event-Free Survival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606829-E7BD-2448-A848-4BF1BD3EED03}"/>
              </a:ext>
            </a:extLst>
          </p:cNvPr>
          <p:cNvSpPr txBox="1"/>
          <p:nvPr/>
        </p:nvSpPr>
        <p:spPr>
          <a:xfrm>
            <a:off x="4909842" y="1371570"/>
            <a:ext cx="2239716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E9FC2"/>
                </a:solidFill>
              </a:rPr>
              <a:t>Neoadjuvant D/T      19.7 months </a:t>
            </a:r>
            <a:r>
              <a:rPr lang="en-US" sz="1013" dirty="0" err="1">
                <a:solidFill>
                  <a:srgbClr val="0E9FC2"/>
                </a:solidFill>
              </a:rPr>
              <a:t>mEFS</a:t>
            </a:r>
            <a:endParaRPr lang="en-US" sz="1013" dirty="0">
              <a:solidFill>
                <a:srgbClr val="0E9FC2"/>
              </a:solidFill>
            </a:endParaRPr>
          </a:p>
          <a:p>
            <a:r>
              <a:rPr lang="en-US" sz="1013" dirty="0">
                <a:solidFill>
                  <a:srgbClr val="B30E37"/>
                </a:solidFill>
              </a:rPr>
              <a:t>Standard of care       2.9</a:t>
            </a:r>
            <a:r>
              <a:rPr lang="en-US" sz="1013" dirty="0">
                <a:solidFill>
                  <a:schemeClr val="bg1"/>
                </a:solidFill>
              </a:rPr>
              <a:t>7</a:t>
            </a:r>
            <a:r>
              <a:rPr lang="en-US" sz="1013" dirty="0">
                <a:solidFill>
                  <a:srgbClr val="B30E37"/>
                </a:solidFill>
              </a:rPr>
              <a:t> months </a:t>
            </a:r>
            <a:r>
              <a:rPr lang="en-US" sz="1013" dirty="0" err="1">
                <a:solidFill>
                  <a:srgbClr val="B30E37"/>
                </a:solidFill>
              </a:rPr>
              <a:t>mEFS</a:t>
            </a:r>
            <a:endParaRPr lang="en-US" sz="1013" dirty="0">
              <a:solidFill>
                <a:srgbClr val="B30E37"/>
              </a:solidFill>
            </a:endParaRPr>
          </a:p>
          <a:p>
            <a:r>
              <a:rPr lang="en-US" sz="1013" dirty="0"/>
              <a:t>HR: 0.016 (95% CI 0.00012-0.14)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9D74B35-BD32-EB4F-BE2E-511623D9E05D}"/>
              </a:ext>
            </a:extLst>
          </p:cNvPr>
          <p:cNvCxnSpPr/>
          <p:nvPr/>
        </p:nvCxnSpPr>
        <p:spPr>
          <a:xfrm>
            <a:off x="4691290" y="1485260"/>
            <a:ext cx="218552" cy="0"/>
          </a:xfrm>
          <a:prstGeom prst="line">
            <a:avLst/>
          </a:prstGeom>
          <a:ln>
            <a:solidFill>
              <a:srgbClr val="0E9FC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9FAF99-FF36-E645-88B3-BD20302E6BA7}"/>
              </a:ext>
            </a:extLst>
          </p:cNvPr>
          <p:cNvCxnSpPr/>
          <p:nvPr/>
        </p:nvCxnSpPr>
        <p:spPr>
          <a:xfrm>
            <a:off x="4691290" y="1661027"/>
            <a:ext cx="218552" cy="0"/>
          </a:xfrm>
          <a:prstGeom prst="line">
            <a:avLst/>
          </a:prstGeom>
          <a:ln>
            <a:solidFill>
              <a:srgbClr val="B30E3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866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C9C9A0-8050-1649-84F9-C58D799D34D4}"/>
              </a:ext>
            </a:extLst>
          </p:cNvPr>
          <p:cNvSpPr/>
          <p:nvPr/>
        </p:nvSpPr>
        <p:spPr bwMode="auto">
          <a:xfrm>
            <a:off x="-1" y="1504940"/>
            <a:ext cx="9141619" cy="2120001"/>
          </a:xfrm>
          <a:prstGeom prst="rect">
            <a:avLst/>
          </a:prstGeom>
          <a:solidFill>
            <a:srgbClr val="0E99FF">
              <a:alpha val="1098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62" tIns="34281" rIns="68562" bIns="34281" numCol="1" rtlCol="0" anchor="t" anchorCtr="0" compatLnSpc="1">
            <a:prstTxWarp prst="textNoShape">
              <a:avLst/>
            </a:prstTxWarp>
          </a:bodyPr>
          <a:lstStyle/>
          <a:p>
            <a:pPr defTabSz="6855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99">
              <a:latin typeface="Arial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8B1A3-B8C9-B246-91BC-8D42E8BF587B}"/>
              </a:ext>
            </a:extLst>
          </p:cNvPr>
          <p:cNvGrpSpPr/>
          <p:nvPr/>
        </p:nvGrpSpPr>
        <p:grpSpPr>
          <a:xfrm>
            <a:off x="1653913" y="1795068"/>
            <a:ext cx="2800001" cy="1056323"/>
            <a:chOff x="1653913" y="1795068"/>
            <a:chExt cx="2800001" cy="105632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BCD061-FF73-F648-BBA6-AE0F241D4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3913" y="2506307"/>
              <a:ext cx="314728" cy="436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4" name="Arrow: Pentagon 60">
              <a:extLst>
                <a:ext uri="{FF2B5EF4-FFF2-40B4-BE49-F238E27FC236}">
                  <a16:creationId xmlns:a16="http://schemas.microsoft.com/office/drawing/2014/main" id="{56DB4C30-E850-DC40-880B-5E33BAEBE3A7}"/>
                </a:ext>
              </a:extLst>
            </p:cNvPr>
            <p:cNvSpPr/>
            <p:nvPr/>
          </p:nvSpPr>
          <p:spPr>
            <a:xfrm>
              <a:off x="2358036" y="2165591"/>
              <a:ext cx="2095878" cy="685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Dabrafenib plus Trametinib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12 weeks</a:t>
              </a:r>
              <a:endParaRPr lang="en-US" sz="1050" b="1" kern="0" dirty="0">
                <a:solidFill>
                  <a:schemeClr val="bg1"/>
                </a:solidFill>
                <a:ea typeface="ＭＳ Ｐゴシック" pitchFamily="34" charset="-128"/>
              </a:endParaRPr>
            </a:p>
          </p:txBody>
        </p:sp>
        <p:sp>
          <p:nvSpPr>
            <p:cNvPr id="25" name="Arrow: Chevron 61">
              <a:extLst>
                <a:ext uri="{FF2B5EF4-FFF2-40B4-BE49-F238E27FC236}">
                  <a16:creationId xmlns:a16="http://schemas.microsoft.com/office/drawing/2014/main" id="{8D43790E-40F1-7843-B3B4-A14DC7750806}"/>
                </a:ext>
              </a:extLst>
            </p:cNvPr>
            <p:cNvSpPr/>
            <p:nvPr/>
          </p:nvSpPr>
          <p:spPr bwMode="auto">
            <a:xfrm>
              <a:off x="4108579" y="2165591"/>
              <a:ext cx="34290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E3BA3736-3DFD-DA4F-B1C2-206CA851E0E0}"/>
                </a:ext>
              </a:extLst>
            </p:cNvPr>
            <p:cNvGrpSpPr/>
            <p:nvPr/>
          </p:nvGrpSpPr>
          <p:grpSpPr>
            <a:xfrm>
              <a:off x="1978497" y="2166391"/>
              <a:ext cx="685800" cy="684200"/>
              <a:chOff x="1860526" y="2754053"/>
              <a:chExt cx="705668" cy="613034"/>
            </a:xfrm>
            <a:solidFill>
              <a:sysClr val="window" lastClr="FFFFFF"/>
            </a:solidFill>
          </p:grpSpPr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73CD043-B448-EE48-A028-B724167ABD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0526" y="2754053"/>
                <a:ext cx="705668" cy="613034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595">
                  <a:defRPr/>
                </a:pPr>
                <a:endParaRPr lang="en-US" sz="1349" kern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7" name="Graphic 36" descr="User">
                <a:extLst>
                  <a:ext uri="{FF2B5EF4-FFF2-40B4-BE49-F238E27FC236}">
                    <a16:creationId xmlns:a16="http://schemas.microsoft.com/office/drawing/2014/main" id="{4259FD33-4BF8-6149-B4DD-7DF8C98D8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55911" y="2837635"/>
                <a:ext cx="500108" cy="410824"/>
              </a:xfrm>
              <a:prstGeom prst="rect">
                <a:avLst/>
              </a:prstGeom>
            </p:spPr>
          </p:pic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3333CB0-05D9-9148-BF1B-C0FF19021FDE}"/>
                </a:ext>
              </a:extLst>
            </p:cNvPr>
            <p:cNvSpPr/>
            <p:nvPr/>
          </p:nvSpPr>
          <p:spPr>
            <a:xfrm>
              <a:off x="2316599" y="1795068"/>
              <a:ext cx="198556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NeoAdjuvant</a:t>
              </a:r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 Therapy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358036" y="4930003"/>
            <a:ext cx="44279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Long et al. Lancet Oncology 2019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NCT01972347 </a:t>
            </a:r>
          </a:p>
          <a:p>
            <a:pPr algn="ctr"/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Neo-Combi </a:t>
            </a:r>
            <a:r>
              <a:rPr lang="en-US" dirty="0">
                <a:solidFill>
                  <a:srgbClr val="FF0000"/>
                </a:solidFill>
              </a:rPr>
              <a:t>Study Design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0B89657-96FC-E542-A268-44678374ABDF}"/>
              </a:ext>
            </a:extLst>
          </p:cNvPr>
          <p:cNvGrpSpPr/>
          <p:nvPr/>
        </p:nvGrpSpPr>
        <p:grpSpPr>
          <a:xfrm>
            <a:off x="6259977" y="1812102"/>
            <a:ext cx="2112939" cy="1039289"/>
            <a:chOff x="6259977" y="1812102"/>
            <a:chExt cx="2112939" cy="1039289"/>
          </a:xfrm>
        </p:grpSpPr>
        <p:sp>
          <p:nvSpPr>
            <p:cNvPr id="41" name="Arrow: Pentagon 60">
              <a:extLst>
                <a:ext uri="{FF2B5EF4-FFF2-40B4-BE49-F238E27FC236}">
                  <a16:creationId xmlns:a16="http://schemas.microsoft.com/office/drawing/2014/main" id="{F1C7FBA3-4C5E-EF41-8503-E5C476FA0208}"/>
                </a:ext>
              </a:extLst>
            </p:cNvPr>
            <p:cNvSpPr/>
            <p:nvPr/>
          </p:nvSpPr>
          <p:spPr>
            <a:xfrm>
              <a:off x="6277038" y="2165591"/>
              <a:ext cx="2095878" cy="685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Dabrafenib plus Trametinib</a:t>
              </a:r>
            </a:p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40 weeks</a:t>
              </a:r>
              <a:endParaRPr lang="en-US" sz="1050" b="1" kern="0" dirty="0">
                <a:solidFill>
                  <a:schemeClr val="bg1"/>
                </a:solidFill>
                <a:ea typeface="ＭＳ Ｐゴシック" pitchFamily="34" charset="-128"/>
              </a:endParaRPr>
            </a:p>
          </p:txBody>
        </p:sp>
        <p:sp>
          <p:nvSpPr>
            <p:cNvPr id="42" name="Arrow: Chevron 61">
              <a:extLst>
                <a:ext uri="{FF2B5EF4-FFF2-40B4-BE49-F238E27FC236}">
                  <a16:creationId xmlns:a16="http://schemas.microsoft.com/office/drawing/2014/main" id="{33C75438-898D-D54F-BE78-4A71C869B5F6}"/>
                </a:ext>
              </a:extLst>
            </p:cNvPr>
            <p:cNvSpPr/>
            <p:nvPr/>
          </p:nvSpPr>
          <p:spPr bwMode="auto">
            <a:xfrm>
              <a:off x="8027581" y="2165591"/>
              <a:ext cx="34290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2E4269-E3FA-FA4E-8AE8-AE9C26BDBAE4}"/>
                </a:ext>
              </a:extLst>
            </p:cNvPr>
            <p:cNvSpPr/>
            <p:nvPr/>
          </p:nvSpPr>
          <p:spPr>
            <a:xfrm>
              <a:off x="6259977" y="1812102"/>
              <a:ext cx="1985562" cy="248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13" b="1" dirty="0">
                  <a:latin typeface="Arial" panose="020B0604020202020204" pitchFamily="34" charset="0"/>
                  <a:cs typeface="Arial" panose="020B0604020202020204" pitchFamily="34" charset="0"/>
                </a:rPr>
                <a:t>Adjuvant Therapy</a:t>
              </a:r>
            </a:p>
          </p:txBody>
        </p:sp>
      </p:grpSp>
      <p:sp>
        <p:nvSpPr>
          <p:cNvPr id="46" name="Rectangle: Rounded Corners 87">
            <a:extLst>
              <a:ext uri="{FF2B5EF4-FFF2-40B4-BE49-F238E27FC236}">
                <a16:creationId xmlns:a16="http://schemas.microsoft.com/office/drawing/2014/main" id="{36A3D5C5-3F7A-B743-87DD-37A27753B53C}"/>
              </a:ext>
            </a:extLst>
          </p:cNvPr>
          <p:cNvSpPr/>
          <p:nvPr/>
        </p:nvSpPr>
        <p:spPr>
          <a:xfrm>
            <a:off x="466975" y="1760503"/>
            <a:ext cx="1185594" cy="15083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825" b="1" baseline="30000">
              <a:solidFill>
                <a:schemeClr val="bg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C8B067-1F6F-9446-AE05-0AFFCD136EC6}"/>
              </a:ext>
            </a:extLst>
          </p:cNvPr>
          <p:cNvSpPr txBox="1"/>
          <p:nvPr/>
        </p:nvSpPr>
        <p:spPr>
          <a:xfrm>
            <a:off x="423035" y="1919868"/>
            <a:ext cx="1261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Resectable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stage IIIB-C</a:t>
            </a:r>
            <a:b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BRAF V600 mutated melanoma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(N=35)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7DDFA6-8B6A-A048-9788-9038CF46413A}"/>
              </a:ext>
            </a:extLst>
          </p:cNvPr>
          <p:cNvGrpSpPr/>
          <p:nvPr/>
        </p:nvGrpSpPr>
        <p:grpSpPr>
          <a:xfrm>
            <a:off x="4747231" y="2165591"/>
            <a:ext cx="1260091" cy="685800"/>
            <a:chOff x="4747231" y="2165591"/>
            <a:chExt cx="1260091" cy="685800"/>
          </a:xfrm>
        </p:grpSpPr>
        <p:sp>
          <p:nvSpPr>
            <p:cNvPr id="26" name="Arrow: Pentagon 64">
              <a:extLst>
                <a:ext uri="{FF2B5EF4-FFF2-40B4-BE49-F238E27FC236}">
                  <a16:creationId xmlns:a16="http://schemas.microsoft.com/office/drawing/2014/main" id="{73ADB16C-8448-2B4D-A1C2-989C3274ED60}"/>
                </a:ext>
              </a:extLst>
            </p:cNvPr>
            <p:cNvSpPr/>
            <p:nvPr/>
          </p:nvSpPr>
          <p:spPr>
            <a:xfrm>
              <a:off x="4747231" y="2165591"/>
              <a:ext cx="1243031" cy="68580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4761" indent="-4761" algn="ctr" eaLnBrk="0" fontAlgn="base" hangingPunct="0">
                <a:spcBef>
                  <a:spcPts val="180"/>
                </a:spcBef>
                <a:spcAft>
                  <a:spcPct val="0"/>
                </a:spcAft>
                <a:buClr>
                  <a:srgbClr val="FFFF00"/>
                </a:buClr>
                <a:buSzPct val="100000"/>
              </a:pPr>
              <a:r>
                <a:rPr lang="en-US" sz="1013" b="1" kern="0" dirty="0">
                  <a:solidFill>
                    <a:schemeClr val="tx1"/>
                  </a:solidFill>
                  <a:ea typeface="ＭＳ Ｐゴシック" pitchFamily="34" charset="-128"/>
                </a:rPr>
                <a:t>  Surgery</a:t>
              </a:r>
              <a:endParaRPr lang="en-US" sz="1050" b="1" kern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48" name="Arrow: Chevron 61">
              <a:extLst>
                <a:ext uri="{FF2B5EF4-FFF2-40B4-BE49-F238E27FC236}">
                  <a16:creationId xmlns:a16="http://schemas.microsoft.com/office/drawing/2014/main" id="{BD68FAE3-5EC5-D641-BD3A-5ACC1645B0AB}"/>
                </a:ext>
              </a:extLst>
            </p:cNvPr>
            <p:cNvSpPr/>
            <p:nvPr/>
          </p:nvSpPr>
          <p:spPr bwMode="auto">
            <a:xfrm>
              <a:off x="5664422" y="2165591"/>
              <a:ext cx="342900" cy="685800"/>
            </a:xfrm>
            <a:prstGeom prst="chevro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5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latin typeface="Arial" charset="0"/>
                <a:ea typeface="MS PGothic" pitchFamily="34" charset="-128"/>
                <a:cs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2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F45AC-8D62-D844-9F35-41A7DB0B4C66}"/>
              </a:ext>
            </a:extLst>
          </p:cNvPr>
          <p:cNvSpPr/>
          <p:nvPr/>
        </p:nvSpPr>
        <p:spPr>
          <a:xfrm>
            <a:off x="2358036" y="4930003"/>
            <a:ext cx="44279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Long et al. Lancet Oncology 2019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Clinicaltrials.gov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NCT01972347 </a:t>
            </a:r>
          </a:p>
          <a:p>
            <a:pPr algn="ctr"/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F05FE86-E200-9749-963D-DA0988FD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Neo-Combi </a:t>
            </a:r>
            <a:r>
              <a:rPr lang="en-US" dirty="0">
                <a:solidFill>
                  <a:srgbClr val="FF0000"/>
                </a:solidFill>
              </a:rPr>
              <a:t>Results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FB9093-7D41-544B-8935-5621ADE09B6D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3760037-659D-DC4C-AE99-871A29EA88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9" b="68030"/>
          <a:stretch/>
        </p:blipFill>
        <p:spPr>
          <a:xfrm>
            <a:off x="1317674" y="1600937"/>
            <a:ext cx="6314928" cy="26128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3445FF8-7351-764D-819F-F197ACA9F0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90" t="93545" r="30960" b="4167"/>
          <a:stretch/>
        </p:blipFill>
        <p:spPr>
          <a:xfrm>
            <a:off x="4276166" y="3824028"/>
            <a:ext cx="1417704" cy="19690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878364D-8CDA-9648-A128-87647C29F761}"/>
              </a:ext>
            </a:extLst>
          </p:cNvPr>
          <p:cNvSpPr txBox="1"/>
          <p:nvPr/>
        </p:nvSpPr>
        <p:spPr>
          <a:xfrm>
            <a:off x="4909842" y="1335850"/>
            <a:ext cx="2089033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49% of patients had a </a:t>
            </a:r>
            <a:r>
              <a:rPr lang="en-US" sz="1013" dirty="0" err="1"/>
              <a:t>pCR</a:t>
            </a:r>
            <a:endParaRPr lang="en-US" sz="1013" dirty="0"/>
          </a:p>
          <a:p>
            <a:r>
              <a:rPr lang="en-US" sz="1013" dirty="0"/>
              <a:t>29% of patients had Grade III/IV AEs</a:t>
            </a:r>
          </a:p>
        </p:txBody>
      </p:sp>
    </p:spTree>
    <p:extLst>
      <p:ext uri="{BB962C8B-B14F-4D97-AF65-F5344CB8AC3E}">
        <p14:creationId xmlns:p14="http://schemas.microsoft.com/office/powerpoint/2010/main" val="964138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9F75F-A75F-814A-9B6A-054140B1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205979"/>
            <a:ext cx="8972550" cy="8572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NeoAdjuvant</a:t>
            </a:r>
            <a:r>
              <a:rPr lang="en-US" dirty="0"/>
              <a:t> Therapy for Melanoma: </a:t>
            </a:r>
            <a:r>
              <a:rPr lang="en-US" dirty="0">
                <a:solidFill>
                  <a:srgbClr val="FF0000"/>
                </a:solidFill>
              </a:rPr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40F3-A6B3-B147-AD11-FF14044A9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clearly define the ideal patient population</a:t>
            </a:r>
          </a:p>
          <a:p>
            <a:r>
              <a:rPr lang="en-US" dirty="0"/>
              <a:t>Need to identify optimal duration of treatment</a:t>
            </a:r>
          </a:p>
          <a:p>
            <a:r>
              <a:rPr lang="en-US" dirty="0"/>
              <a:t>Need to define toxicity profile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45EA6-9086-124D-ADC8-1DDFA9918A1B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5" name="Text Box 15">
              <a:extLst>
                <a:ext uri="{FF2B5EF4-FFF2-40B4-BE49-F238E27FC236}">
                  <a16:creationId xmlns:a16="http://schemas.microsoft.com/office/drawing/2014/main" id="{9CD4098B-8BC7-C34A-944D-63211051B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6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2F3CD4C6-A019-E746-A11A-5FEC399A2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994BFB47-F72C-6C46-A641-8D32AD877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8" name="Content Placeholder 6" descr="MGH Symbol.png">
              <a:extLst>
                <a:ext uri="{FF2B5EF4-FFF2-40B4-BE49-F238E27FC236}">
                  <a16:creationId xmlns:a16="http://schemas.microsoft.com/office/drawing/2014/main" id="{C5043B32-2EB4-9C47-9610-FDD2089D8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746024D-74B0-E840-AEC6-6EC16CA04119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755E7-56B3-6340-ACD9-F4B7CF1B30AE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06" y="205979"/>
            <a:ext cx="8740589" cy="857250"/>
          </a:xfrm>
        </p:spPr>
        <p:txBody>
          <a:bodyPr>
            <a:normAutofit/>
          </a:bodyPr>
          <a:lstStyle/>
          <a:p>
            <a:r>
              <a:rPr lang="en-US" dirty="0"/>
              <a:t>International Neoadjuvant Melanoma Consortium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55909-859E-4448-8C78-859127E77E74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8670456-86F5-EB4F-84C0-31FEEC257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165" y="1602208"/>
            <a:ext cx="6501732" cy="21476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1C5C38-DA20-5C48-A432-5BCB18D59448}"/>
              </a:ext>
            </a:extLst>
          </p:cNvPr>
          <p:cNvSpPr/>
          <p:nvPr/>
        </p:nvSpPr>
        <p:spPr>
          <a:xfrm>
            <a:off x="2857500" y="4930004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Amaria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et al. Lancet Oncology 2019</a:t>
            </a:r>
          </a:p>
        </p:txBody>
      </p:sp>
    </p:spTree>
    <p:extLst>
      <p:ext uri="{BB962C8B-B14F-4D97-AF65-F5344CB8AC3E}">
        <p14:creationId xmlns:p14="http://schemas.microsoft.com/office/powerpoint/2010/main" val="3444619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CB90D0-A606-404A-96C1-FB30DB798127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08706-04E4-0841-AD02-2036E18CF62A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F80DDF56-5697-F349-B2A5-4734ED84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9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C08C77C7-F82A-EE42-A92C-A59A9D0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AB122F-E573-5640-B723-54F50F3EE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11" name="Content Placeholder 6" descr="MGH Symbol.png">
              <a:extLst>
                <a:ext uri="{FF2B5EF4-FFF2-40B4-BE49-F238E27FC236}">
                  <a16:creationId xmlns:a16="http://schemas.microsoft.com/office/drawing/2014/main" id="{80DF91FB-5E9E-1B42-B406-8A4ADDFA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E3FC6D6-9014-7D42-A829-FB34643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1F3E5BF-13B2-7B4B-BB7F-E68FCC56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Immune-Checkpoint Inhibitors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Oncogene-Targeted Therapies</a:t>
            </a:r>
            <a:r>
              <a:rPr lang="en-US" dirty="0"/>
              <a:t> demonstrate substantial activity in the late–stage disease</a:t>
            </a:r>
          </a:p>
          <a:p>
            <a:r>
              <a:rPr lang="en-US" dirty="0"/>
              <a:t>Newer approaches including </a:t>
            </a:r>
            <a:r>
              <a:rPr lang="en-US" dirty="0">
                <a:solidFill>
                  <a:srgbClr val="FF0000"/>
                </a:solidFill>
              </a:rPr>
              <a:t>Neoadjuvant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Adjuvant</a:t>
            </a:r>
            <a:r>
              <a:rPr lang="en-US" dirty="0"/>
              <a:t> strategies aim to improve outcomes in patients with both high-risk locoregional and </a:t>
            </a:r>
            <a:r>
              <a:rPr lang="en-US" dirty="0" err="1"/>
              <a:t>resectable</a:t>
            </a:r>
            <a:r>
              <a:rPr lang="en-US" dirty="0"/>
              <a:t> metastatic disease</a:t>
            </a:r>
          </a:p>
          <a:p>
            <a:r>
              <a:rPr lang="en-US" dirty="0"/>
              <a:t>Early referral to </a:t>
            </a:r>
            <a:r>
              <a:rPr lang="en-US" dirty="0">
                <a:solidFill>
                  <a:srgbClr val="FF0000"/>
                </a:solidFill>
              </a:rPr>
              <a:t>medical oncology </a:t>
            </a:r>
            <a:r>
              <a:rPr lang="en-US" dirty="0"/>
              <a:t>for consideration of systemic therapy may be appropriate for high-risk stage II as well as stage III melanoma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DC82F4-A81F-914F-9AA9-41F095EB66F1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EF3A-2768-ED4D-9228-6BE18EA4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623B7-2736-A149-84D4-58B7459AC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 for Melanoma - Massachusetts General Hospital</a:t>
            </a:r>
          </a:p>
          <a:p>
            <a:r>
              <a:rPr lang="en-US" dirty="0"/>
              <a:t>Orlando Dermatology and Aesthetics </a:t>
            </a:r>
            <a:r>
              <a:rPr lang="en-US" dirty="0" err="1"/>
              <a:t>Conveference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C8A474-7CAF-0B41-B399-5D8BE78AD5B1}"/>
              </a:ext>
            </a:extLst>
          </p:cNvPr>
          <p:cNvSpPr/>
          <p:nvPr/>
        </p:nvSpPr>
        <p:spPr>
          <a:xfrm>
            <a:off x="0" y="1"/>
            <a:ext cx="9144000" cy="194619"/>
          </a:xfrm>
          <a:prstGeom prst="rect">
            <a:avLst/>
          </a:prstGeom>
          <a:solidFill>
            <a:srgbClr val="4BACC6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4A12C6-4E86-9348-88C6-F1A6B2187A46}"/>
              </a:ext>
            </a:extLst>
          </p:cNvPr>
          <p:cNvGrpSpPr/>
          <p:nvPr/>
        </p:nvGrpSpPr>
        <p:grpSpPr>
          <a:xfrm>
            <a:off x="-159616" y="4730533"/>
            <a:ext cx="9269644" cy="453737"/>
            <a:chOff x="-212821" y="6307371"/>
            <a:chExt cx="12359525" cy="604982"/>
          </a:xfrm>
        </p:grpSpPr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14E6A40-24A1-1240-A87C-A9D858C35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37" y="6358868"/>
              <a:ext cx="1669167" cy="5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sz="600" b="1" kern="0" dirty="0">
                  <a:solidFill>
                    <a:prstClr val="black"/>
                  </a:solidFill>
                  <a:latin typeface="Times New Roman" charset="0"/>
                </a:rPr>
                <a:t>A TEACHING HOSPITAL OF HARVARD MEDICAL SCHOOL</a:t>
              </a:r>
            </a:p>
          </p:txBody>
        </p:sp>
        <p:pic>
          <p:nvPicPr>
            <p:cNvPr id="7" name="Picture 16" descr="S:\Media Services Data\CareGroup Logos\Harvard\HARVARD201u.gif">
              <a:extLst>
                <a:ext uri="{FF2B5EF4-FFF2-40B4-BE49-F238E27FC236}">
                  <a16:creationId xmlns:a16="http://schemas.microsoft.com/office/drawing/2014/main" id="{658EDFDF-52AD-B045-9DEA-22B115D97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236" y="6392980"/>
              <a:ext cx="366866" cy="42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17">
              <a:extLst>
                <a:ext uri="{FF2B5EF4-FFF2-40B4-BE49-F238E27FC236}">
                  <a16:creationId xmlns:a16="http://schemas.microsoft.com/office/drawing/2014/main" id="{BB5D1472-02AD-3540-988F-780B0F54C0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3666" y="6388874"/>
              <a:ext cx="0" cy="447629"/>
            </a:xfrm>
            <a:prstGeom prst="line">
              <a:avLst/>
            </a:prstGeom>
            <a:noFill/>
            <a:ln w="63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pic>
          <p:nvPicPr>
            <p:cNvPr id="9" name="Content Placeholder 6" descr="MGH Symbol.png">
              <a:extLst>
                <a:ext uri="{FF2B5EF4-FFF2-40B4-BE49-F238E27FC236}">
                  <a16:creationId xmlns:a16="http://schemas.microsoft.com/office/drawing/2014/main" id="{52E28F95-1F38-224B-AA2B-FC39802D4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777" r="-55777"/>
            <a:stretch>
              <a:fillRect/>
            </a:stretch>
          </p:blipFill>
          <p:spPr>
            <a:xfrm>
              <a:off x="-212821" y="6307371"/>
              <a:ext cx="962121" cy="529132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F7DC8-F2D2-DD48-8F97-9AA63BA1B3D5}"/>
              </a:ext>
            </a:extLst>
          </p:cNvPr>
          <p:cNvCxnSpPr>
            <a:cxnSpLocks/>
          </p:cNvCxnSpPr>
          <p:nvPr/>
        </p:nvCxnSpPr>
        <p:spPr>
          <a:xfrm>
            <a:off x="411480" y="1063229"/>
            <a:ext cx="8291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60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448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May 2013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4836420" y="1671065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789317" y="2507155"/>
            <a:ext cx="58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January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1998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30630" y="1804966"/>
            <a:ext cx="701859" cy="309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Aldesleukin</a:t>
            </a:r>
            <a:endParaRPr lang="en-US" sz="863" dirty="0">
              <a:solidFill>
                <a:prstClr val="white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(IL-2)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2081559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1367791" y="2214440"/>
            <a:ext cx="77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December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1995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1753161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911885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May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1975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48489" y="1804966"/>
            <a:ext cx="850668" cy="309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DTIC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Dacarbazine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1173823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4436939" y="796514"/>
            <a:ext cx="798962" cy="87388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Tafinlar</a:t>
            </a:r>
            <a:endParaRPr lang="en-US" sz="863" dirty="0">
              <a:solidFill>
                <a:prstClr val="white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(Dabrafenib)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------------------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Mekinist</a:t>
            </a:r>
            <a:endParaRPr lang="en-US" sz="863" dirty="0">
              <a:solidFill>
                <a:prstClr val="white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(Trametinib)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For Stage IV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526553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130702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August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9163" y="2214440"/>
            <a:ext cx="68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December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1967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90540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485900" y="-60737"/>
            <a:ext cx="6172200" cy="857250"/>
          </a:xfrm>
        </p:spPr>
        <p:txBody>
          <a:bodyPr>
            <a:normAutofit/>
          </a:bodyPr>
          <a:lstStyle/>
          <a:p>
            <a:r>
              <a:rPr lang="en-US" sz="2400" dirty="0"/>
              <a:t>Approved Therapies for Advanced Melanoma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47808" y="2214440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5506425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5276228" y="2507155"/>
            <a:ext cx="47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136850" y="1709224"/>
            <a:ext cx="739153" cy="40553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Opdivo</a:t>
            </a:r>
            <a:endParaRPr lang="en-US" sz="863" dirty="0">
              <a:solidFill>
                <a:prstClr val="white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(Nivolumab) for Stage IV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4389693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5826631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Oct 2015</a:t>
            </a: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5869534" y="2526885"/>
            <a:ext cx="13584" cy="9822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TextBox 45"/>
          <p:cNvSpPr txBox="1"/>
          <p:nvPr/>
        </p:nvSpPr>
        <p:spPr>
          <a:xfrm>
            <a:off x="5644546" y="2214440"/>
            <a:ext cx="46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2015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506812" y="3254059"/>
            <a:ext cx="739028" cy="73259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Ipilimumab &amp; Nivolumab in Combination for Systemic Dz</a:t>
            </a: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6259635" y="2535580"/>
            <a:ext cx="0" cy="15463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" name="TextBox 65"/>
          <p:cNvSpPr txBox="1"/>
          <p:nvPr/>
        </p:nvSpPr>
        <p:spPr>
          <a:xfrm>
            <a:off x="5997698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Nov 2015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793340" y="3993174"/>
            <a:ext cx="884585" cy="114978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Trametinib for Systemic Dz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------------------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Combination Vemurafenib &amp; 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Combimetinib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for 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Syst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Dz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943476" y="2911561"/>
            <a:ext cx="853714" cy="325559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Zelboraf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(Vemurafenib)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52126" y="2911561"/>
            <a:ext cx="804343" cy="309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Hydrea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Hydroxyurea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813722" y="2911561"/>
            <a:ext cx="903620" cy="325559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prstClr val="white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Pembrolizumab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33077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2017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6895014" y="2114753"/>
            <a:ext cx="0" cy="4078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6506735" y="1703022"/>
            <a:ext cx="776559" cy="41173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Opdivo</a:t>
            </a:r>
            <a:r>
              <a:rPr lang="en-US" sz="825" dirty="0">
                <a:solidFill>
                  <a:prstClr val="white"/>
                </a:solidFill>
                <a:latin typeface="Calibri"/>
                <a:ea typeface="ＭＳ Ｐゴシック" charset="0"/>
              </a:rPr>
              <a:t> (Nivolumab) for Adjuvant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7057511" y="2535715"/>
            <a:ext cx="0" cy="4011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Box 64"/>
          <p:cNvSpPr txBox="1"/>
          <p:nvPr/>
        </p:nvSpPr>
        <p:spPr>
          <a:xfrm>
            <a:off x="6795573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April 2018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6690658" y="2911561"/>
            <a:ext cx="733708" cy="74720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Trametinib for Adjuvant Dz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57511" y="2498789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June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2018</a:t>
            </a: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7319448" y="1669572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" name="Rectangle 80"/>
          <p:cNvSpPr/>
          <p:nvPr/>
        </p:nvSpPr>
        <p:spPr bwMode="auto">
          <a:xfrm>
            <a:off x="6931169" y="1009650"/>
            <a:ext cx="776559" cy="67562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>
                <a:solidFill>
                  <a:prstClr val="white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25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Encorafenib</a:t>
            </a:r>
            <a:r>
              <a:rPr lang="en-US" sz="825" dirty="0">
                <a:solidFill>
                  <a:prstClr val="white"/>
                </a:solidFill>
                <a:latin typeface="Calibri"/>
                <a:ea typeface="ＭＳ Ｐゴシック" charset="0"/>
              </a:rPr>
              <a:t> &amp; </a:t>
            </a:r>
            <a:r>
              <a:rPr lang="en-US" sz="825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Benimetinib</a:t>
            </a:r>
            <a:r>
              <a:rPr lang="en-US" sz="825" dirty="0">
                <a:solidFill>
                  <a:prstClr val="white"/>
                </a:solidFill>
                <a:latin typeface="Calibri"/>
                <a:ea typeface="ＭＳ Ｐゴシック" charset="0"/>
              </a:rPr>
              <a:t> For Stage IV Dz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B2BFC6-562D-E644-98CE-E84800D48B1B}"/>
              </a:ext>
            </a:extLst>
          </p:cNvPr>
          <p:cNvCxnSpPr>
            <a:cxnSpLocks/>
          </p:cNvCxnSpPr>
          <p:nvPr/>
        </p:nvCxnSpPr>
        <p:spPr bwMode="auto">
          <a:xfrm>
            <a:off x="7886864" y="2528705"/>
            <a:ext cx="0" cy="134874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9E9144-28D6-C948-93CC-C25326F0E2F4}"/>
              </a:ext>
            </a:extLst>
          </p:cNvPr>
          <p:cNvSpPr txBox="1"/>
          <p:nvPr/>
        </p:nvSpPr>
        <p:spPr>
          <a:xfrm>
            <a:off x="7669142" y="2210243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Feb.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2019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D8EDE2-03E5-0A41-A94E-5AA8983DAD34}"/>
              </a:ext>
            </a:extLst>
          </p:cNvPr>
          <p:cNvSpPr/>
          <p:nvPr/>
        </p:nvSpPr>
        <p:spPr bwMode="auto">
          <a:xfrm>
            <a:off x="7435055" y="3852359"/>
            <a:ext cx="903620" cy="442218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prstClr val="white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(Pembrolizumab)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as adjuvant Tx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5473446-1D69-DA42-A105-7D6471CA8B1E}"/>
              </a:ext>
            </a:extLst>
          </p:cNvPr>
          <p:cNvCxnSpPr>
            <a:cxnSpLocks/>
          </p:cNvCxnSpPr>
          <p:nvPr/>
        </p:nvCxnSpPr>
        <p:spPr bwMode="auto">
          <a:xfrm>
            <a:off x="3978783" y="1111251"/>
            <a:ext cx="0" cy="59797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21C1467-134C-F740-8044-8AE8749DBD7C}"/>
              </a:ext>
            </a:extLst>
          </p:cNvPr>
          <p:cNvSpPr/>
          <p:nvPr/>
        </p:nvSpPr>
        <p:spPr bwMode="auto">
          <a:xfrm>
            <a:off x="3562845" y="699374"/>
            <a:ext cx="831876" cy="40553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Sylatron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(Peg-IFN-alfa-2b) for adjuvant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3EE593-146C-5E46-AF41-2583CD71F7FC}"/>
              </a:ext>
            </a:extLst>
          </p:cNvPr>
          <p:cNvSpPr txBox="1"/>
          <p:nvPr/>
        </p:nvSpPr>
        <p:spPr>
          <a:xfrm>
            <a:off x="371405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March 2011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8875CA5-F53E-4247-8E6B-107327AC1E1D}"/>
              </a:ext>
            </a:extLst>
          </p:cNvPr>
          <p:cNvCxnSpPr/>
          <p:nvPr/>
        </p:nvCxnSpPr>
        <p:spPr bwMode="auto">
          <a:xfrm>
            <a:off x="3978783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B9F81C2-B706-184C-8E2B-5307BC4CFDEE}"/>
              </a:ext>
            </a:extLst>
          </p:cNvPr>
          <p:cNvSpPr/>
          <p:nvPr/>
        </p:nvSpPr>
        <p:spPr bwMode="auto">
          <a:xfrm>
            <a:off x="3562845" y="1709223"/>
            <a:ext cx="831876" cy="40553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Ipilimumab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 for Stage IV 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Dz</a:t>
            </a:r>
            <a:endParaRPr lang="en-US" sz="863" dirty="0">
              <a:solidFill>
                <a:prstClr val="white"/>
              </a:solidFill>
              <a:latin typeface="Calibri"/>
              <a:ea typeface="ＭＳ Ｐゴシック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FCB613-26B4-0840-9C59-FB20C6AEE572}"/>
              </a:ext>
            </a:extLst>
          </p:cNvPr>
          <p:cNvGrpSpPr/>
          <p:nvPr/>
        </p:nvGrpSpPr>
        <p:grpSpPr>
          <a:xfrm>
            <a:off x="562483" y="2357671"/>
            <a:ext cx="7814807" cy="342068"/>
            <a:chOff x="749977" y="3143562"/>
            <a:chExt cx="10419742" cy="45609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75885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16971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749977" y="3373724"/>
              <a:ext cx="43927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1696488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1833844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 flipH="1" flipV="1">
              <a:off x="4429496" y="3371607"/>
              <a:ext cx="6740223" cy="42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469085" y="3373724"/>
              <a:ext cx="1920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34780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21246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994853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132209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33642D2-C276-FF4F-A1EF-C82590C81B87}"/>
                </a:ext>
              </a:extLst>
            </p:cNvPr>
            <p:cNvCxnSpPr/>
            <p:nvPr/>
          </p:nvCxnSpPr>
          <p:spPr>
            <a:xfrm flipH="1" flipV="1">
              <a:off x="2283412" y="3373724"/>
              <a:ext cx="165934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132F673-9D2E-0B4B-AAB8-20005FF8254B}"/>
                </a:ext>
              </a:extLst>
            </p:cNvPr>
            <p:cNvGrpSpPr/>
            <p:nvPr/>
          </p:nvGrpSpPr>
          <p:grpSpPr>
            <a:xfrm>
              <a:off x="3966687" y="3373724"/>
              <a:ext cx="373705" cy="0"/>
              <a:chOff x="1396219" y="5468975"/>
              <a:chExt cx="373705" cy="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C5D7ACE-F672-9C46-BD9F-ADAFED582C49}"/>
                  </a:ext>
                </a:extLst>
              </p:cNvPr>
              <p:cNvCxnSpPr/>
              <p:nvPr/>
            </p:nvCxnSpPr>
            <p:spPr>
              <a:xfrm flipH="1">
                <a:off x="1396219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0B2A513-2169-2847-A851-D6CA51BFDF21}"/>
                  </a:ext>
                </a:extLst>
              </p:cNvPr>
              <p:cNvCxnSpPr/>
              <p:nvPr/>
            </p:nvCxnSpPr>
            <p:spPr>
              <a:xfrm flipH="1">
                <a:off x="1533575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6AD021C-77D2-6748-AAB5-C67EA0425BAF}"/>
                  </a:ext>
                </a:extLst>
              </p:cNvPr>
              <p:cNvCxnSpPr/>
              <p:nvPr/>
            </p:nvCxnSpPr>
            <p:spPr>
              <a:xfrm flipH="1">
                <a:off x="1676838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30D84DA-E310-8D4B-94DD-39574844CEFA}"/>
              </a:ext>
            </a:extLst>
          </p:cNvPr>
          <p:cNvSpPr/>
          <p:nvPr/>
        </p:nvSpPr>
        <p:spPr bwMode="auto">
          <a:xfrm>
            <a:off x="1379076" y="2911561"/>
            <a:ext cx="748167" cy="528233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</a:rPr>
              <a:t>Intron 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</a:rPr>
              <a:t>(Interferon-α2b) for Adjuvant</a:t>
            </a:r>
            <a:endParaRPr lang="en-US" sz="863" b="1" dirty="0">
              <a:solidFill>
                <a:prstClr val="white"/>
              </a:solidFill>
              <a:latin typeface="Calibri"/>
              <a:ea typeface="ＭＳ Ｐゴシック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EA56166-B9E0-3648-85AE-F85C765BA28E}"/>
              </a:ext>
            </a:extLst>
          </p:cNvPr>
          <p:cNvCxnSpPr/>
          <p:nvPr/>
        </p:nvCxnSpPr>
        <p:spPr bwMode="auto">
          <a:xfrm>
            <a:off x="6085295" y="902139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B4A6829-0B04-A444-BF27-767119A7A7F9}"/>
              </a:ext>
            </a:extLst>
          </p:cNvPr>
          <p:cNvSpPr/>
          <p:nvPr/>
        </p:nvSpPr>
        <p:spPr bwMode="auto">
          <a:xfrm>
            <a:off x="5680673" y="699764"/>
            <a:ext cx="809244" cy="45401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25" dirty="0">
                <a:solidFill>
                  <a:prstClr val="white"/>
                </a:solidFill>
                <a:latin typeface="Calibri"/>
                <a:ea typeface="ＭＳ Ｐゴシック" charset="0"/>
              </a:rPr>
              <a:t> (Ipilimumab) as Adjuvant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468343E-F45A-8B43-8371-2696A4921967}"/>
              </a:ext>
            </a:extLst>
          </p:cNvPr>
          <p:cNvSpPr/>
          <p:nvPr/>
        </p:nvSpPr>
        <p:spPr bwMode="auto">
          <a:xfrm>
            <a:off x="5681979" y="1218560"/>
            <a:ext cx="806631" cy="43529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Imlygic</a:t>
            </a:r>
            <a:r>
              <a:rPr lang="en-US" sz="825" dirty="0">
                <a:solidFill>
                  <a:prstClr val="white"/>
                </a:solidFill>
                <a:latin typeface="Calibri"/>
                <a:ea typeface="ＭＳ Ｐゴシック" charset="0"/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>
                <a:solidFill>
                  <a:prstClr val="white"/>
                </a:solidFill>
                <a:latin typeface="Calibri"/>
                <a:ea typeface="ＭＳ Ｐゴシック" charset="0"/>
              </a:rPr>
              <a:t>(</a:t>
            </a:r>
            <a:r>
              <a:rPr lang="en-US" sz="825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talimogene</a:t>
            </a:r>
            <a:r>
              <a:rPr lang="en-US" sz="825" dirty="0">
                <a:solidFill>
                  <a:prstClr val="white"/>
                </a:solidFill>
                <a:latin typeface="Calibri"/>
                <a:ea typeface="ＭＳ Ｐゴシック" charset="0"/>
              </a:rPr>
              <a:t> </a:t>
            </a:r>
            <a:r>
              <a:rPr lang="en-US" sz="825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laherparepvec</a:t>
            </a:r>
            <a:r>
              <a:rPr lang="en-US" sz="825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28D1C52-0E1A-024A-80E4-B781C91FF867}"/>
              </a:ext>
            </a:extLst>
          </p:cNvPr>
          <p:cNvCxnSpPr/>
          <p:nvPr/>
        </p:nvCxnSpPr>
        <p:spPr bwMode="auto">
          <a:xfrm>
            <a:off x="6085295" y="1669572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4284204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1405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March 2011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978783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57448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May 2013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4836420" y="1671065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1730628" y="1804966"/>
            <a:ext cx="701859" cy="3097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Aldesleukin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(IL-2)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2081558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1367789" y="2214440"/>
            <a:ext cx="77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December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1995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175316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911884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May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1975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48487" y="1804966"/>
            <a:ext cx="850668" cy="309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DTIC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Dacarbazine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1173821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4436939" y="796514"/>
            <a:ext cx="798962" cy="873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Tafinlar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(Dabrafenib)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------------------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Mekinist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(Trametinib)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For Stage IV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526553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130702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August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2011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905399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485900" y="-60737"/>
            <a:ext cx="6172200" cy="857250"/>
          </a:xfrm>
        </p:spPr>
        <p:txBody>
          <a:bodyPr>
            <a:normAutofit/>
          </a:bodyPr>
          <a:lstStyle/>
          <a:p>
            <a:r>
              <a:rPr lang="en-US" sz="2400" dirty="0"/>
              <a:t>Approved Therapies for Advanced Melanoma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562845" y="1709223"/>
            <a:ext cx="831876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Ipilimumab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) for Stage IV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Dz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47808" y="2214440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5506425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5276228" y="2507155"/>
            <a:ext cx="47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136850" y="1709224"/>
            <a:ext cx="739153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Opdivo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(Nivolumab) for Stage IV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4389693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5826631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Oct 2015</a:t>
            </a: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6085295" y="1669572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5869534" y="2526885"/>
            <a:ext cx="13584" cy="9822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TextBox 45"/>
          <p:cNvSpPr txBox="1"/>
          <p:nvPr/>
        </p:nvSpPr>
        <p:spPr>
          <a:xfrm>
            <a:off x="5644546" y="2214440"/>
            <a:ext cx="46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2015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506812" y="3254059"/>
            <a:ext cx="739028" cy="71887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Ipilimumab &amp; Nivolumab in Combination for Systemic Dz</a:t>
            </a: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6259635" y="2535580"/>
            <a:ext cx="0" cy="15463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" name="TextBox 65"/>
          <p:cNvSpPr txBox="1"/>
          <p:nvPr/>
        </p:nvSpPr>
        <p:spPr>
          <a:xfrm>
            <a:off x="5997698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Nov 2015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793340" y="3993174"/>
            <a:ext cx="884585" cy="1149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Trametinib for Systemic Dz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------------------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Vemurafenib &amp;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Combimetinib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for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Syst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Dz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943476" y="2911561"/>
            <a:ext cx="853714" cy="325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Zelboraf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(Vemurafenib)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379076" y="2911561"/>
            <a:ext cx="748167" cy="5282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</a:rPr>
              <a:t>Intron 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</a:rPr>
              <a:t>(Interferon-α2b) for Adjuvant</a:t>
            </a:r>
            <a:endParaRPr lang="en-US" sz="863" b="1" dirty="0">
              <a:solidFill>
                <a:srgbClr val="000000"/>
              </a:solidFill>
              <a:latin typeface="Calibri"/>
              <a:ea typeface="ＭＳ Ｐゴシック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52125" y="2911561"/>
            <a:ext cx="804343" cy="309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Hydrea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Hydroxyurea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813722" y="2911561"/>
            <a:ext cx="903620" cy="325559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Pembrolizumab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33077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2017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6895014" y="2114753"/>
            <a:ext cx="0" cy="4078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6506735" y="1703022"/>
            <a:ext cx="776559" cy="4117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Opdivo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(Nivolumab) for Adjuvant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7057511" y="2535715"/>
            <a:ext cx="0" cy="4011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Box 64"/>
          <p:cNvSpPr txBox="1"/>
          <p:nvPr/>
        </p:nvSpPr>
        <p:spPr>
          <a:xfrm>
            <a:off x="6795573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April 2018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6690658" y="2911561"/>
            <a:ext cx="733708" cy="7472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Trametinib for Adjuvant Dz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57511" y="2498789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June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2018</a:t>
            </a: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7319448" y="1669572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" name="Rectangle 80"/>
          <p:cNvSpPr/>
          <p:nvPr/>
        </p:nvSpPr>
        <p:spPr bwMode="auto">
          <a:xfrm>
            <a:off x="6931169" y="1009650"/>
            <a:ext cx="776559" cy="675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Encorafenib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 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Benimetinib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For Stage IV Dz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1377950" y="4413421"/>
            <a:ext cx="1880753" cy="325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Oncogene-Directed Therapy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1377825" y="4091281"/>
            <a:ext cx="1880753" cy="3255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Immune-Directed Therapy</a:t>
            </a:r>
          </a:p>
        </p:txBody>
      </p:sp>
      <p:cxnSp>
        <p:nvCxnSpPr>
          <p:cNvPr id="88" name="Straight Connector 87"/>
          <p:cNvCxnSpPr>
            <a:cxnSpLocks/>
            <a:endCxn id="35" idx="0"/>
          </p:cNvCxnSpPr>
          <p:nvPr/>
        </p:nvCxnSpPr>
        <p:spPr bwMode="auto">
          <a:xfrm>
            <a:off x="3978783" y="1111251"/>
            <a:ext cx="0" cy="59797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 bwMode="auto">
          <a:xfrm>
            <a:off x="3562845" y="699374"/>
            <a:ext cx="831876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Sylatron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(Peg-IFN-alfa-2b) for adjuvant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B927C1C-7517-7742-ACDA-85E6F7B3CB8D}"/>
              </a:ext>
            </a:extLst>
          </p:cNvPr>
          <p:cNvCxnSpPr>
            <a:cxnSpLocks/>
          </p:cNvCxnSpPr>
          <p:nvPr/>
        </p:nvCxnSpPr>
        <p:spPr bwMode="auto">
          <a:xfrm>
            <a:off x="7886865" y="2528705"/>
            <a:ext cx="0" cy="134874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9A67E0C-B4F1-F246-B71A-EA6251A8DE38}"/>
              </a:ext>
            </a:extLst>
          </p:cNvPr>
          <p:cNvSpPr txBox="1"/>
          <p:nvPr/>
        </p:nvSpPr>
        <p:spPr>
          <a:xfrm>
            <a:off x="7669143" y="2210243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Feb.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2019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E310762-2243-804D-8C31-2FCE45CC7F5A}"/>
              </a:ext>
            </a:extLst>
          </p:cNvPr>
          <p:cNvSpPr/>
          <p:nvPr/>
        </p:nvSpPr>
        <p:spPr bwMode="auto">
          <a:xfrm>
            <a:off x="7435056" y="3852359"/>
            <a:ext cx="903620" cy="442218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(Pembrolizumab)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as adjuvant Tx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9D6B5FD-2065-0446-BA51-DB92A42E45AF}"/>
              </a:ext>
            </a:extLst>
          </p:cNvPr>
          <p:cNvGrpSpPr/>
          <p:nvPr/>
        </p:nvGrpSpPr>
        <p:grpSpPr>
          <a:xfrm>
            <a:off x="562483" y="2357671"/>
            <a:ext cx="7814807" cy="342068"/>
            <a:chOff x="749977" y="3143562"/>
            <a:chExt cx="10419742" cy="4560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7D48B1-1037-A64A-8815-CC94684AB57E}"/>
                </a:ext>
              </a:extLst>
            </p:cNvPr>
            <p:cNvCxnSpPr/>
            <p:nvPr/>
          </p:nvCxnSpPr>
          <p:spPr>
            <a:xfrm>
              <a:off x="75885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C89484E-618A-2B44-85CE-0346979676E8}"/>
                </a:ext>
              </a:extLst>
            </p:cNvPr>
            <p:cNvCxnSpPr/>
            <p:nvPr/>
          </p:nvCxnSpPr>
          <p:spPr>
            <a:xfrm>
              <a:off x="1116971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87542E-4BEB-BF40-82F3-C3019F05CA2F}"/>
                </a:ext>
              </a:extLst>
            </p:cNvPr>
            <p:cNvCxnSpPr/>
            <p:nvPr/>
          </p:nvCxnSpPr>
          <p:spPr>
            <a:xfrm flipH="1" flipV="1">
              <a:off x="749977" y="3373724"/>
              <a:ext cx="43927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DBB37E8-D42A-CB47-9BC9-B79285E9BEE3}"/>
                </a:ext>
              </a:extLst>
            </p:cNvPr>
            <p:cNvCxnSpPr/>
            <p:nvPr/>
          </p:nvCxnSpPr>
          <p:spPr>
            <a:xfrm flipH="1">
              <a:off x="1696488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82FE7CA-E70F-A446-872D-D2E6715FF290}"/>
                </a:ext>
              </a:extLst>
            </p:cNvPr>
            <p:cNvCxnSpPr/>
            <p:nvPr/>
          </p:nvCxnSpPr>
          <p:spPr>
            <a:xfrm flipH="1">
              <a:off x="1833844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B51A65-7AAC-8B42-BE19-5CFD825DEC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9496" y="3371607"/>
              <a:ext cx="6740223" cy="42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2E8A58F-2B27-1A40-8B95-EE346C9EA260}"/>
                </a:ext>
              </a:extLst>
            </p:cNvPr>
            <p:cNvCxnSpPr/>
            <p:nvPr/>
          </p:nvCxnSpPr>
          <p:spPr>
            <a:xfrm flipH="1">
              <a:off x="1469085" y="3373724"/>
              <a:ext cx="1920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D3FFE5E-7BC2-AE44-A8F1-EC48F4DBA30C}"/>
                </a:ext>
              </a:extLst>
            </p:cNvPr>
            <p:cNvCxnSpPr/>
            <p:nvPr/>
          </p:nvCxnSpPr>
          <p:spPr>
            <a:xfrm flipH="1">
              <a:off x="134780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27947CD-B8DB-E645-90DB-4CD44270A122}"/>
                </a:ext>
              </a:extLst>
            </p:cNvPr>
            <p:cNvCxnSpPr/>
            <p:nvPr/>
          </p:nvCxnSpPr>
          <p:spPr>
            <a:xfrm flipH="1">
              <a:off x="121246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2736974-13B1-4748-9690-08594350B236}"/>
                </a:ext>
              </a:extLst>
            </p:cNvPr>
            <p:cNvCxnSpPr/>
            <p:nvPr/>
          </p:nvCxnSpPr>
          <p:spPr>
            <a:xfrm flipH="1">
              <a:off x="1994853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4BB56E-90E7-3841-94A9-D65D6D40CE19}"/>
                </a:ext>
              </a:extLst>
            </p:cNvPr>
            <p:cNvCxnSpPr/>
            <p:nvPr/>
          </p:nvCxnSpPr>
          <p:spPr>
            <a:xfrm flipH="1">
              <a:off x="2132209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55F83DE-421C-B840-B323-D566F7494463}"/>
                </a:ext>
              </a:extLst>
            </p:cNvPr>
            <p:cNvCxnSpPr/>
            <p:nvPr/>
          </p:nvCxnSpPr>
          <p:spPr>
            <a:xfrm flipH="1" flipV="1">
              <a:off x="2283412" y="3373724"/>
              <a:ext cx="165934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6F3EF9-C8E3-724F-84EC-F96232327678}"/>
                </a:ext>
              </a:extLst>
            </p:cNvPr>
            <p:cNvGrpSpPr/>
            <p:nvPr/>
          </p:nvGrpSpPr>
          <p:grpSpPr>
            <a:xfrm>
              <a:off x="3966687" y="3373724"/>
              <a:ext cx="373705" cy="0"/>
              <a:chOff x="1396219" y="5468975"/>
              <a:chExt cx="373705" cy="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9BC1DE-4715-DA49-A846-6429820CE071}"/>
                  </a:ext>
                </a:extLst>
              </p:cNvPr>
              <p:cNvCxnSpPr/>
              <p:nvPr/>
            </p:nvCxnSpPr>
            <p:spPr>
              <a:xfrm flipH="1">
                <a:off x="1396219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CDB5832-743A-B74E-A896-B1BEF70A7C00}"/>
                  </a:ext>
                </a:extLst>
              </p:cNvPr>
              <p:cNvCxnSpPr/>
              <p:nvPr/>
            </p:nvCxnSpPr>
            <p:spPr>
              <a:xfrm flipH="1">
                <a:off x="1533575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E05D78C-80E9-9649-87EA-59E031694012}"/>
                  </a:ext>
                </a:extLst>
              </p:cNvPr>
              <p:cNvCxnSpPr/>
              <p:nvPr/>
            </p:nvCxnSpPr>
            <p:spPr>
              <a:xfrm flipH="1">
                <a:off x="1676838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1CDCAE-0EA6-364C-BECE-2898AAF0221F}"/>
              </a:ext>
            </a:extLst>
          </p:cNvPr>
          <p:cNvCxnSpPr/>
          <p:nvPr/>
        </p:nvCxnSpPr>
        <p:spPr bwMode="auto">
          <a:xfrm>
            <a:off x="6085295" y="902139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15B7007-E933-BD43-BE68-02444AC4F444}"/>
              </a:ext>
            </a:extLst>
          </p:cNvPr>
          <p:cNvSpPr/>
          <p:nvPr/>
        </p:nvSpPr>
        <p:spPr bwMode="auto">
          <a:xfrm>
            <a:off x="5680673" y="691695"/>
            <a:ext cx="809244" cy="4540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(Ipilimumab) as Adjuvant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6CE04C5-42A0-9146-80B4-052F56440541}"/>
              </a:ext>
            </a:extLst>
          </p:cNvPr>
          <p:cNvSpPr/>
          <p:nvPr/>
        </p:nvSpPr>
        <p:spPr bwMode="auto">
          <a:xfrm>
            <a:off x="5681979" y="1218560"/>
            <a:ext cx="806631" cy="43529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Imlygic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talimogene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laherparepvec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CB9B4E5-B3DA-AD4C-BE71-5561EEEBA8FB}"/>
              </a:ext>
            </a:extLst>
          </p:cNvPr>
          <p:cNvSpPr txBox="1"/>
          <p:nvPr/>
        </p:nvSpPr>
        <p:spPr>
          <a:xfrm>
            <a:off x="1789317" y="2507155"/>
            <a:ext cx="58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January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1998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3AD2DD-8E0F-EF48-956F-BF502ABDF249}"/>
              </a:ext>
            </a:extLst>
          </p:cNvPr>
          <p:cNvSpPr txBox="1"/>
          <p:nvPr/>
        </p:nvSpPr>
        <p:spPr>
          <a:xfrm>
            <a:off x="549163" y="2214440"/>
            <a:ext cx="68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December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1967</a:t>
            </a:r>
          </a:p>
        </p:txBody>
      </p:sp>
    </p:spTree>
    <p:extLst>
      <p:ext uri="{BB962C8B-B14F-4D97-AF65-F5344CB8AC3E}">
        <p14:creationId xmlns:p14="http://schemas.microsoft.com/office/powerpoint/2010/main" val="406792537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21A2C403-2F1F-E04C-A37F-E2C071EAB930}"/>
              </a:ext>
            </a:extLst>
          </p:cNvPr>
          <p:cNvGrpSpPr/>
          <p:nvPr/>
        </p:nvGrpSpPr>
        <p:grpSpPr>
          <a:xfrm>
            <a:off x="-418605" y="0"/>
            <a:ext cx="10019805" cy="5205415"/>
            <a:chOff x="-207150" y="0"/>
            <a:chExt cx="9637115" cy="694055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DA1C283-565A-1241-9FA9-87A1BB0A8E0B}"/>
                </a:ext>
              </a:extLst>
            </p:cNvPr>
            <p:cNvSpPr/>
            <p:nvPr/>
          </p:nvSpPr>
          <p:spPr>
            <a:xfrm>
              <a:off x="4145" y="0"/>
              <a:ext cx="9180577" cy="773551"/>
            </a:xfrm>
            <a:prstGeom prst="rect">
              <a:avLst/>
            </a:prstGeom>
            <a:gradFill rotWithShape="1">
              <a:gsLst>
                <a:gs pos="38000">
                  <a:srgbClr val="4F81BD">
                    <a:lumMod val="40000"/>
                    <a:lumOff val="60000"/>
                  </a:srgbClr>
                </a:gs>
                <a:gs pos="100000">
                  <a:srgbClr val="1F497D">
                    <a:lumMod val="20000"/>
                    <a:lumOff val="8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800" kern="0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CA70BB-126D-C849-86CB-F3905E7C8514}"/>
                </a:ext>
              </a:extLst>
            </p:cNvPr>
            <p:cNvSpPr/>
            <p:nvPr/>
          </p:nvSpPr>
          <p:spPr>
            <a:xfrm>
              <a:off x="4145" y="1080289"/>
              <a:ext cx="9180577" cy="5777712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800" kern="0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pic>
          <p:nvPicPr>
            <p:cNvPr id="100" name="Picture 99" descr="Nucleus 2.png">
              <a:extLst>
                <a:ext uri="{FF2B5EF4-FFF2-40B4-BE49-F238E27FC236}">
                  <a16:creationId xmlns:a16="http://schemas.microsoft.com/office/drawing/2014/main" id="{0CD30E9F-3AE5-4E45-9617-110C25B29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36"/>
            <a:stretch/>
          </p:blipFill>
          <p:spPr>
            <a:xfrm>
              <a:off x="0" y="3473295"/>
              <a:ext cx="9144000" cy="3467258"/>
            </a:xfrm>
            <a:prstGeom prst="rect">
              <a:avLst/>
            </a:prstGeom>
          </p:spPr>
        </p:pic>
        <p:pic>
          <p:nvPicPr>
            <p:cNvPr id="101" name="Picture 100" descr="Cellular Membrane.png">
              <a:extLst>
                <a:ext uri="{FF2B5EF4-FFF2-40B4-BE49-F238E27FC236}">
                  <a16:creationId xmlns:a16="http://schemas.microsoft.com/office/drawing/2014/main" id="{6A14838E-6B57-054E-9E76-67C44BE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7150" y="567817"/>
              <a:ext cx="9637115" cy="634264"/>
            </a:xfrm>
            <a:prstGeom prst="rect">
              <a:avLst/>
            </a:prstGeom>
          </p:spPr>
        </p:pic>
      </p:grpSp>
      <p:sp>
        <p:nvSpPr>
          <p:cNvPr id="5" name="AutoShape 70"/>
          <p:cNvSpPr>
            <a:spLocks noChangeArrowheads="1"/>
          </p:cNvSpPr>
          <p:nvPr/>
        </p:nvSpPr>
        <p:spPr bwMode="auto">
          <a:xfrm>
            <a:off x="4274891" y="1933312"/>
            <a:ext cx="426093" cy="22767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000000"/>
                </a:solidFill>
                <a:latin typeface="Times"/>
                <a:ea typeface="ＭＳ Ｐゴシック" charset="0"/>
                <a:cs typeface="Times"/>
              </a:rPr>
              <a:t>MEK</a:t>
            </a:r>
          </a:p>
        </p:txBody>
      </p:sp>
      <p:sp>
        <p:nvSpPr>
          <p:cNvPr id="6" name="AutoShape 70"/>
          <p:cNvSpPr>
            <a:spLocks noChangeArrowheads="1"/>
          </p:cNvSpPr>
          <p:nvPr/>
        </p:nvSpPr>
        <p:spPr bwMode="auto">
          <a:xfrm>
            <a:off x="4274891" y="2407340"/>
            <a:ext cx="426093" cy="227672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F8F8F8">
                    <a:lumMod val="10000"/>
                  </a:srgbClr>
                </a:solidFill>
                <a:latin typeface="Times"/>
                <a:ea typeface="ＭＳ Ｐゴシック" charset="0"/>
                <a:cs typeface="Times"/>
              </a:rPr>
              <a:t>ERK</a:t>
            </a:r>
          </a:p>
        </p:txBody>
      </p:sp>
      <p:sp>
        <p:nvSpPr>
          <p:cNvPr id="7" name="AutoShape 70"/>
          <p:cNvSpPr>
            <a:spLocks noChangeArrowheads="1"/>
          </p:cNvSpPr>
          <p:nvPr/>
        </p:nvSpPr>
        <p:spPr bwMode="auto">
          <a:xfrm>
            <a:off x="4240141" y="1392386"/>
            <a:ext cx="495593" cy="276333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F8F8F8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6858" anchor="ctr" anchorCtr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000000"/>
                </a:solidFill>
                <a:latin typeface="Times"/>
                <a:ea typeface="ＭＳ Ｐゴシック" charset="0"/>
                <a:cs typeface="Times"/>
              </a:rPr>
              <a:t>BRAF 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000000"/>
                </a:solidFill>
                <a:latin typeface="Times"/>
                <a:ea typeface="ＭＳ Ｐゴシック" charset="0"/>
                <a:cs typeface="Times"/>
              </a:rPr>
              <a:t>V600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487937" y="1693506"/>
            <a:ext cx="0" cy="190954"/>
          </a:xfrm>
          <a:prstGeom prst="straightConnector1">
            <a:avLst/>
          </a:prstGeom>
          <a:noFill/>
          <a:ln w="28575" cap="flat" cmpd="sng" algn="ctr">
            <a:solidFill>
              <a:srgbClr val="F8F8F8">
                <a:lumMod val="10000"/>
              </a:srgbClr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Arrow Connector 8"/>
          <p:cNvCxnSpPr/>
          <p:nvPr/>
        </p:nvCxnSpPr>
        <p:spPr bwMode="auto">
          <a:xfrm>
            <a:off x="4487937" y="2201496"/>
            <a:ext cx="0" cy="190954"/>
          </a:xfrm>
          <a:prstGeom prst="straightConnector1">
            <a:avLst/>
          </a:prstGeom>
          <a:noFill/>
          <a:ln w="28575" cap="flat" cmpd="sng" algn="ctr">
            <a:solidFill>
              <a:srgbClr val="F8F8F8">
                <a:lumMod val="10000"/>
              </a:srgbClr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10" name="Group 9"/>
          <p:cNvGrpSpPr/>
          <p:nvPr/>
        </p:nvGrpSpPr>
        <p:grpSpPr>
          <a:xfrm flipH="1">
            <a:off x="4216885" y="3655478"/>
            <a:ext cx="644603" cy="195831"/>
            <a:chOff x="3925212" y="7393377"/>
            <a:chExt cx="984949" cy="261107"/>
          </a:xfrm>
        </p:grpSpPr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H="1" flipV="1">
              <a:off x="4905763" y="7393377"/>
              <a:ext cx="0" cy="261107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rgbClr val="F8F8F8"/>
                </a:solidFill>
                <a:latin typeface="Times"/>
                <a:ea typeface="ＭＳ Ｐゴシック" charset="0"/>
                <a:cs typeface="Times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>
              <a:off x="3925212" y="7399725"/>
              <a:ext cx="984949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rgbClr val="F8F8F8"/>
                </a:solidFill>
                <a:latin typeface="Times"/>
                <a:ea typeface="ＭＳ Ｐゴシック" charset="0"/>
                <a:cs typeface="Time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25333" y="3888853"/>
            <a:ext cx="1222352" cy="207801"/>
            <a:chOff x="6525746" y="3747682"/>
            <a:chExt cx="1214805" cy="277067"/>
          </a:xfrm>
        </p:grpSpPr>
        <p:sp>
          <p:nvSpPr>
            <p:cNvPr id="14" name="Freeform 7"/>
            <p:cNvSpPr>
              <a:spLocks noChangeAspect="1"/>
            </p:cNvSpPr>
            <p:nvPr/>
          </p:nvSpPr>
          <p:spPr bwMode="auto">
            <a:xfrm>
              <a:off x="6988996" y="3747682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sp>
          <p:nvSpPr>
            <p:cNvPr id="15" name="Freeform 9"/>
            <p:cNvSpPr>
              <a:spLocks noChangeAspect="1"/>
            </p:cNvSpPr>
            <p:nvPr/>
          </p:nvSpPr>
          <p:spPr bwMode="auto">
            <a:xfrm>
              <a:off x="6525746" y="3747682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sp>
          <p:nvSpPr>
            <p:cNvPr id="16" name="Freeform 11"/>
            <p:cNvSpPr>
              <a:spLocks noChangeAspect="1"/>
            </p:cNvSpPr>
            <p:nvPr/>
          </p:nvSpPr>
          <p:spPr bwMode="auto">
            <a:xfrm>
              <a:off x="6878369" y="3747682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sp>
          <p:nvSpPr>
            <p:cNvPr id="17" name="Freeform 13"/>
            <p:cNvSpPr>
              <a:spLocks noChangeAspect="1"/>
            </p:cNvSpPr>
            <p:nvPr/>
          </p:nvSpPr>
          <p:spPr bwMode="auto">
            <a:xfrm>
              <a:off x="7231760" y="3747682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sp>
          <p:nvSpPr>
            <p:cNvPr id="18" name="Freeform 14"/>
            <p:cNvSpPr>
              <a:spLocks noChangeAspect="1"/>
            </p:cNvSpPr>
            <p:nvPr/>
          </p:nvSpPr>
          <p:spPr bwMode="auto">
            <a:xfrm>
              <a:off x="7342387" y="3747682"/>
              <a:ext cx="228936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>
              <a:off x="6631635" y="3862672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668604" y="3816785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708791" y="3777239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6861682" y="3799211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6912100" y="3844042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002073" y="3862509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7051204" y="3805541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100335" y="3748573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167014" y="3759408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16113" y="3805905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73675" y="3858115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331237" y="3857115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388799" y="3804351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446361" y="3759893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503923" y="3758638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561485" y="3802797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619047" y="3855007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" name="Freeform 12"/>
            <p:cNvSpPr>
              <a:spLocks noChangeAspect="1"/>
            </p:cNvSpPr>
            <p:nvPr/>
          </p:nvSpPr>
          <p:spPr bwMode="auto">
            <a:xfrm>
              <a:off x="7051992" y="3747682"/>
              <a:ext cx="230473" cy="277067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sp>
          <p:nvSpPr>
            <p:cNvPr id="37" name="Freeform 17"/>
            <p:cNvSpPr>
              <a:spLocks noChangeAspect="1"/>
            </p:cNvSpPr>
            <p:nvPr/>
          </p:nvSpPr>
          <p:spPr bwMode="auto">
            <a:xfrm>
              <a:off x="7162619" y="3747682"/>
              <a:ext cx="230473" cy="277067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sp>
          <p:nvSpPr>
            <p:cNvPr id="38" name="Freeform 15"/>
            <p:cNvSpPr>
              <a:spLocks noChangeAspect="1"/>
            </p:cNvSpPr>
            <p:nvPr/>
          </p:nvSpPr>
          <p:spPr bwMode="auto">
            <a:xfrm>
              <a:off x="7511615" y="3747682"/>
              <a:ext cx="228936" cy="277067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sp>
          <p:nvSpPr>
            <p:cNvPr id="39" name="Freeform 18"/>
            <p:cNvSpPr>
              <a:spLocks noChangeAspect="1"/>
            </p:cNvSpPr>
            <p:nvPr/>
          </p:nvSpPr>
          <p:spPr bwMode="auto">
            <a:xfrm>
              <a:off x="7405383" y="3747682"/>
              <a:ext cx="228936" cy="277067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sp>
          <p:nvSpPr>
            <p:cNvPr id="40" name="Freeform 8"/>
            <p:cNvSpPr>
              <a:spLocks noChangeAspect="1"/>
            </p:cNvSpPr>
            <p:nvPr/>
          </p:nvSpPr>
          <p:spPr bwMode="auto">
            <a:xfrm>
              <a:off x="6636373" y="3747682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sp>
          <p:nvSpPr>
            <p:cNvPr id="41" name="Freeform 16"/>
            <p:cNvSpPr>
              <a:spLocks noChangeAspect="1"/>
            </p:cNvSpPr>
            <p:nvPr/>
          </p:nvSpPr>
          <p:spPr bwMode="auto">
            <a:xfrm>
              <a:off x="6809996" y="3747682"/>
              <a:ext cx="229704" cy="277067"/>
            </a:xfrm>
            <a:custGeom>
              <a:avLst/>
              <a:gdLst>
                <a:gd name="T0" fmla="*/ 36 w 2492"/>
                <a:gd name="T1" fmla="*/ 48 h 3359"/>
                <a:gd name="T2" fmla="*/ 8 w 2492"/>
                <a:gd name="T3" fmla="*/ 0 h 3359"/>
                <a:gd name="T4" fmla="*/ 0 w 2492"/>
                <a:gd name="T5" fmla="*/ 0 h 3359"/>
                <a:gd name="T6" fmla="*/ 28 w 2492"/>
                <a:gd name="T7" fmla="*/ 48 h 3359"/>
                <a:gd name="T8" fmla="*/ 36 w 2492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3359"/>
                  </a:moveTo>
                  <a:cubicBezTo>
                    <a:pt x="1648" y="2808"/>
                    <a:pt x="1139" y="0"/>
                    <a:pt x="5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546"/>
                    <a:pt x="1254" y="3359"/>
                    <a:pt x="1920" y="3359"/>
                  </a:cubicBezTo>
                  <a:lnTo>
                    <a:pt x="2492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>
              <a:off x="6811264" y="3758037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3" name="Freeform 10"/>
            <p:cNvSpPr>
              <a:spLocks noChangeAspect="1"/>
            </p:cNvSpPr>
            <p:nvPr/>
          </p:nvSpPr>
          <p:spPr bwMode="auto">
            <a:xfrm>
              <a:off x="6699369" y="3747682"/>
              <a:ext cx="229704" cy="277067"/>
            </a:xfrm>
            <a:custGeom>
              <a:avLst/>
              <a:gdLst>
                <a:gd name="T0" fmla="*/ 36 w 2492"/>
                <a:gd name="T1" fmla="*/ 48 h 3359"/>
                <a:gd name="T2" fmla="*/ 8 w 2492"/>
                <a:gd name="T3" fmla="*/ 0 h 3359"/>
                <a:gd name="T4" fmla="*/ 0 w 2492"/>
                <a:gd name="T5" fmla="*/ 0 h 3359"/>
                <a:gd name="T6" fmla="*/ 28 w 2492"/>
                <a:gd name="T7" fmla="*/ 48 h 3359"/>
                <a:gd name="T8" fmla="*/ 36 w 2492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3359"/>
                  </a:moveTo>
                  <a:cubicBezTo>
                    <a:pt x="1648" y="2808"/>
                    <a:pt x="1139" y="0"/>
                    <a:pt x="5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546"/>
                    <a:pt x="1254" y="3359"/>
                    <a:pt x="1920" y="3359"/>
                  </a:cubicBezTo>
                  <a:lnTo>
                    <a:pt x="2492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kern="0">
                <a:solidFill>
                  <a:srgbClr val="FFFFFF"/>
                </a:solidFill>
                <a:latin typeface="Times"/>
                <a:ea typeface="ＭＳ Ｐゴシック"/>
                <a:cs typeface="Times"/>
              </a:endParaRPr>
            </a:p>
          </p:txBody>
        </p:sp>
      </p:grpSp>
      <p:sp>
        <p:nvSpPr>
          <p:cNvPr id="56" name="AutoShape 70"/>
          <p:cNvSpPr>
            <a:spLocks noChangeArrowheads="1"/>
          </p:cNvSpPr>
          <p:nvPr/>
        </p:nvSpPr>
        <p:spPr bwMode="auto">
          <a:xfrm>
            <a:off x="4321474" y="801848"/>
            <a:ext cx="332927" cy="22767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Times"/>
                <a:ea typeface="ＭＳ Ｐゴシック" charset="0"/>
                <a:cs typeface="Times"/>
              </a:rPr>
              <a:t>RAS</a:t>
            </a:r>
          </a:p>
        </p:txBody>
      </p:sp>
      <p:sp>
        <p:nvSpPr>
          <p:cNvPr id="57" name="AutoShape 70"/>
          <p:cNvSpPr>
            <a:spLocks noChangeArrowheads="1"/>
          </p:cNvSpPr>
          <p:nvPr/>
        </p:nvSpPr>
        <p:spPr bwMode="auto">
          <a:xfrm>
            <a:off x="3568417" y="801848"/>
            <a:ext cx="332927" cy="22767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Times"/>
                <a:ea typeface="ＭＳ Ｐゴシック" charset="0"/>
                <a:cs typeface="Times"/>
              </a:rPr>
              <a:t>RAS</a:t>
            </a:r>
          </a:p>
        </p:txBody>
      </p:sp>
      <p:sp>
        <p:nvSpPr>
          <p:cNvPr id="58" name="Oval 57"/>
          <p:cNvSpPr/>
          <p:nvPr/>
        </p:nvSpPr>
        <p:spPr bwMode="auto">
          <a:xfrm>
            <a:off x="4211483" y="974711"/>
            <a:ext cx="227099" cy="114216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68580" tIns="6858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dirty="0">
                <a:solidFill>
                  <a:srgbClr val="3E3E3E"/>
                </a:solidFill>
                <a:latin typeface="Times"/>
                <a:ea typeface="ＭＳ Ｐゴシック" charset="0"/>
                <a:cs typeface="Times"/>
              </a:rPr>
              <a:t>GTP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3509545" y="974711"/>
            <a:ext cx="227099" cy="114216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68580" tIns="6858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dirty="0">
                <a:solidFill>
                  <a:srgbClr val="3E3E3E"/>
                </a:solidFill>
                <a:latin typeface="Times"/>
                <a:ea typeface="ＭＳ Ｐゴシック" charset="0"/>
                <a:cs typeface="Times"/>
              </a:rPr>
              <a:t>GDP</a:t>
            </a:r>
          </a:p>
        </p:txBody>
      </p:sp>
      <p:sp>
        <p:nvSpPr>
          <p:cNvPr id="60" name="AutoShape 70"/>
          <p:cNvSpPr>
            <a:spLocks noChangeArrowheads="1"/>
          </p:cNvSpPr>
          <p:nvPr/>
        </p:nvSpPr>
        <p:spPr bwMode="auto">
          <a:xfrm>
            <a:off x="3972849" y="799478"/>
            <a:ext cx="233753" cy="1143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dirty="0">
                <a:solidFill>
                  <a:srgbClr val="000000"/>
                </a:solidFill>
                <a:latin typeface="Times"/>
                <a:ea typeface="ＭＳ Ｐゴシック" charset="0"/>
                <a:cs typeface="Times"/>
              </a:rPr>
              <a:t>NF1</a:t>
            </a:r>
          </a:p>
        </p:txBody>
      </p:sp>
      <p:cxnSp>
        <p:nvCxnSpPr>
          <p:cNvPr id="61" name="Straight Arrow Connector 60"/>
          <p:cNvCxnSpPr/>
          <p:nvPr/>
        </p:nvCxnSpPr>
        <p:spPr bwMode="auto">
          <a:xfrm flipV="1">
            <a:off x="3914905" y="949480"/>
            <a:ext cx="337466" cy="0"/>
          </a:xfrm>
          <a:prstGeom prst="straightConnector1">
            <a:avLst/>
          </a:prstGeom>
          <a:noFill/>
          <a:ln w="28575" cap="flat" cmpd="sng" algn="ctr">
            <a:solidFill>
              <a:srgbClr val="F8F8F8">
                <a:lumMod val="10000"/>
              </a:srgbClr>
            </a:solidFill>
            <a:prstDash val="solid"/>
            <a:headEnd type="triangle" w="med" len="med"/>
            <a:tailEnd type="non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4487937" y="1103001"/>
            <a:ext cx="0" cy="245817"/>
          </a:xfrm>
          <a:prstGeom prst="straightConnector1">
            <a:avLst/>
          </a:prstGeom>
          <a:noFill/>
          <a:ln w="28575" cap="flat" cmpd="sng" algn="ctr">
            <a:solidFill>
              <a:srgbClr val="F8F8F8">
                <a:lumMod val="10000"/>
              </a:srgbClr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4487937" y="2693162"/>
            <a:ext cx="0" cy="819584"/>
          </a:xfrm>
          <a:prstGeom prst="straightConnector1">
            <a:avLst/>
          </a:prstGeom>
          <a:noFill/>
          <a:ln w="28575" cap="flat" cmpd="sng" algn="ctr">
            <a:solidFill>
              <a:srgbClr val="F8F8F8">
                <a:lumMod val="10000"/>
              </a:srgbClr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85" name="Oval 84"/>
          <p:cNvSpPr/>
          <p:nvPr/>
        </p:nvSpPr>
        <p:spPr bwMode="auto">
          <a:xfrm>
            <a:off x="2765867" y="807031"/>
            <a:ext cx="302799" cy="2125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F8F8F8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68580" tIns="6858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kern="0" dirty="0" err="1">
                <a:solidFill>
                  <a:srgbClr val="F8F8F8">
                    <a:lumMod val="10000"/>
                  </a:srgbClr>
                </a:solidFill>
                <a:latin typeface="Arial"/>
                <a:ea typeface="ＭＳ Ｐゴシック" charset="0"/>
                <a:cs typeface="Arial"/>
              </a:rPr>
              <a:t>Shc</a:t>
            </a:r>
            <a:endParaRPr lang="en-US" sz="750" b="1" kern="0" dirty="0">
              <a:solidFill>
                <a:srgbClr val="F8F8F8">
                  <a:lumMod val="10000"/>
                </a:srgb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3538517" y="1134792"/>
            <a:ext cx="302799" cy="212567"/>
          </a:xfrm>
          <a:prstGeom prst="ellipse">
            <a:avLst/>
          </a:prstGeom>
          <a:solidFill>
            <a:srgbClr val="EEECE1"/>
          </a:solidFill>
          <a:ln w="254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68580" tIns="6858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kern="0" dirty="0">
                <a:solidFill>
                  <a:srgbClr val="3E3E3E"/>
                </a:solidFill>
                <a:latin typeface="Arial"/>
                <a:ea typeface="ＭＳ Ｐゴシック" charset="0"/>
                <a:cs typeface="Arial"/>
              </a:rPr>
              <a:t>SOS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 flipH="1" flipV="1">
            <a:off x="3173572" y="1160606"/>
            <a:ext cx="321065" cy="49898"/>
          </a:xfrm>
          <a:prstGeom prst="straightConnector1">
            <a:avLst/>
          </a:prstGeom>
          <a:noFill/>
          <a:ln w="28575" cap="flat" cmpd="sng" algn="ctr">
            <a:solidFill>
              <a:srgbClr val="F8F8F8">
                <a:lumMod val="10000"/>
              </a:srgbClr>
            </a:solidFill>
            <a:prstDash val="solid"/>
            <a:headEnd type="triangle" w="med" len="med"/>
            <a:tailEnd type="non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96" name="Freeform 95"/>
          <p:cNvSpPr/>
          <p:nvPr/>
        </p:nvSpPr>
        <p:spPr>
          <a:xfrm rot="6347821">
            <a:off x="3908191" y="934813"/>
            <a:ext cx="184034" cy="332591"/>
          </a:xfrm>
          <a:custGeom>
            <a:avLst/>
            <a:gdLst>
              <a:gd name="connsiteX0" fmla="*/ 1915886 w 1915886"/>
              <a:gd name="connsiteY0" fmla="*/ 674915 h 674915"/>
              <a:gd name="connsiteX1" fmla="*/ 1099458 w 1915886"/>
              <a:gd name="connsiteY1" fmla="*/ 511629 h 674915"/>
              <a:gd name="connsiteX2" fmla="*/ 0 w 1915886"/>
              <a:gd name="connsiteY2" fmla="*/ 0 h 674915"/>
              <a:gd name="connsiteX0" fmla="*/ 1701262 w 1701262"/>
              <a:gd name="connsiteY0" fmla="*/ 684580 h 684580"/>
              <a:gd name="connsiteX1" fmla="*/ 884834 w 1701262"/>
              <a:gd name="connsiteY1" fmla="*/ 521294 h 684580"/>
              <a:gd name="connsiteX2" fmla="*/ -2 w 1701262"/>
              <a:gd name="connsiteY2" fmla="*/ -1 h 684580"/>
              <a:gd name="connsiteX0" fmla="*/ 1701262 w 1701262"/>
              <a:gd name="connsiteY0" fmla="*/ 684581 h 684581"/>
              <a:gd name="connsiteX1" fmla="*/ 884834 w 1701262"/>
              <a:gd name="connsiteY1" fmla="*/ 521295 h 684581"/>
              <a:gd name="connsiteX2" fmla="*/ 461305 w 1701262"/>
              <a:gd name="connsiteY2" fmla="*/ 446513 h 684581"/>
              <a:gd name="connsiteX3" fmla="*/ -2 w 1701262"/>
              <a:gd name="connsiteY3" fmla="*/ 0 h 684581"/>
              <a:gd name="connsiteX0" fmla="*/ 1701262 w 1701262"/>
              <a:gd name="connsiteY0" fmla="*/ 684581 h 684581"/>
              <a:gd name="connsiteX1" fmla="*/ 658529 w 1701262"/>
              <a:gd name="connsiteY1" fmla="*/ 540412 h 684581"/>
              <a:gd name="connsiteX2" fmla="*/ 461305 w 1701262"/>
              <a:gd name="connsiteY2" fmla="*/ 446513 h 684581"/>
              <a:gd name="connsiteX3" fmla="*/ -2 w 1701262"/>
              <a:gd name="connsiteY3" fmla="*/ 0 h 684581"/>
              <a:gd name="connsiteX0" fmla="*/ 1701262 w 1701262"/>
              <a:gd name="connsiteY0" fmla="*/ 684581 h 684581"/>
              <a:gd name="connsiteX1" fmla="*/ 658529 w 1701262"/>
              <a:gd name="connsiteY1" fmla="*/ 540412 h 684581"/>
              <a:gd name="connsiteX2" fmla="*/ 461305 w 1701262"/>
              <a:gd name="connsiteY2" fmla="*/ 446513 h 684581"/>
              <a:gd name="connsiteX3" fmla="*/ -2 w 1701262"/>
              <a:gd name="connsiteY3" fmla="*/ 0 h 684581"/>
              <a:gd name="connsiteX0" fmla="*/ 1701262 w 1701262"/>
              <a:gd name="connsiteY0" fmla="*/ 684581 h 684581"/>
              <a:gd name="connsiteX1" fmla="*/ 658529 w 1701262"/>
              <a:gd name="connsiteY1" fmla="*/ 540412 h 684581"/>
              <a:gd name="connsiteX2" fmla="*/ 461305 w 1701262"/>
              <a:gd name="connsiteY2" fmla="*/ 446513 h 684581"/>
              <a:gd name="connsiteX3" fmla="*/ -2 w 1701262"/>
              <a:gd name="connsiteY3" fmla="*/ 0 h 684581"/>
              <a:gd name="connsiteX0" fmla="*/ 1701262 w 1701262"/>
              <a:gd name="connsiteY0" fmla="*/ 684581 h 684581"/>
              <a:gd name="connsiteX1" fmla="*/ 658529 w 1701262"/>
              <a:gd name="connsiteY1" fmla="*/ 540412 h 684581"/>
              <a:gd name="connsiteX2" fmla="*/ 461305 w 1701262"/>
              <a:gd name="connsiteY2" fmla="*/ 446513 h 684581"/>
              <a:gd name="connsiteX3" fmla="*/ -2 w 1701262"/>
              <a:gd name="connsiteY3" fmla="*/ 0 h 684581"/>
              <a:gd name="connsiteX0" fmla="*/ 1701262 w 1701262"/>
              <a:gd name="connsiteY0" fmla="*/ 684581 h 684581"/>
              <a:gd name="connsiteX1" fmla="*/ 878715 w 1701262"/>
              <a:gd name="connsiteY1" fmla="*/ 587668 h 684581"/>
              <a:gd name="connsiteX2" fmla="*/ 461305 w 1701262"/>
              <a:gd name="connsiteY2" fmla="*/ 446513 h 684581"/>
              <a:gd name="connsiteX3" fmla="*/ -2 w 1701262"/>
              <a:gd name="connsiteY3" fmla="*/ 0 h 684581"/>
              <a:gd name="connsiteX0" fmla="*/ 1701262 w 1701262"/>
              <a:gd name="connsiteY0" fmla="*/ 684581 h 684581"/>
              <a:gd name="connsiteX1" fmla="*/ 878715 w 1701262"/>
              <a:gd name="connsiteY1" fmla="*/ 587668 h 684581"/>
              <a:gd name="connsiteX2" fmla="*/ 413367 w 1701262"/>
              <a:gd name="connsiteY2" fmla="*/ 408785 h 684581"/>
              <a:gd name="connsiteX3" fmla="*/ -2 w 1701262"/>
              <a:gd name="connsiteY3" fmla="*/ 0 h 6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62" h="684581">
                <a:moveTo>
                  <a:pt x="1701262" y="684581"/>
                </a:moveTo>
                <a:cubicBezTo>
                  <a:pt x="1452705" y="659181"/>
                  <a:pt x="1093364" y="633634"/>
                  <a:pt x="878715" y="587668"/>
                </a:cubicBezTo>
                <a:cubicBezTo>
                  <a:pt x="664066" y="541702"/>
                  <a:pt x="559820" y="506730"/>
                  <a:pt x="413367" y="408785"/>
                </a:cubicBezTo>
                <a:cubicBezTo>
                  <a:pt x="266914" y="310840"/>
                  <a:pt x="140820" y="84182"/>
                  <a:pt x="-2" y="0"/>
                </a:cubicBezTo>
              </a:path>
            </a:pathLst>
          </a:custGeom>
          <a:ln w="28575" cmpd="sng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8F8F8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2819068" y="1019080"/>
            <a:ext cx="302799" cy="2125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68580" tIns="6858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kern="0" dirty="0">
                <a:solidFill>
                  <a:srgbClr val="F8F8F8">
                    <a:lumMod val="10000"/>
                  </a:srgbClr>
                </a:solidFill>
                <a:latin typeface="Arial"/>
                <a:ea typeface="ＭＳ Ｐゴシック" charset="0"/>
                <a:cs typeface="Arial"/>
              </a:rPr>
              <a:t>Grb2</a:t>
            </a:r>
          </a:p>
        </p:txBody>
      </p:sp>
      <p:sp>
        <p:nvSpPr>
          <p:cNvPr id="98" name="Rectangle 10"/>
          <p:cNvSpPr>
            <a:spLocks noChangeArrowheads="1"/>
          </p:cNvSpPr>
          <p:nvPr/>
        </p:nvSpPr>
        <p:spPr bwMode="auto">
          <a:xfrm>
            <a:off x="4230335" y="3653890"/>
            <a:ext cx="12618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prstClr val="white"/>
                </a:solidFill>
                <a:latin typeface="Times"/>
                <a:ea typeface="ＭＳ Ｐゴシック" charset="0"/>
                <a:cs typeface="Times"/>
              </a:rPr>
              <a:t>Cell Proliferation</a:t>
            </a:r>
            <a:endParaRPr lang="el-GR" sz="1200" dirty="0">
              <a:solidFill>
                <a:prstClr val="white"/>
              </a:solidFill>
              <a:latin typeface="Times"/>
              <a:ea typeface="ＭＳ Ｐゴシック" charset="0"/>
              <a:cs typeface="Time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8975" y="-50986"/>
            <a:ext cx="496635" cy="1079315"/>
            <a:chOff x="1527967" y="-67981"/>
            <a:chExt cx="662180" cy="1439086"/>
          </a:xfrm>
        </p:grpSpPr>
        <p:grpSp>
          <p:nvGrpSpPr>
            <p:cNvPr id="64" name="Group 63"/>
            <p:cNvGrpSpPr/>
            <p:nvPr/>
          </p:nvGrpSpPr>
          <p:grpSpPr>
            <a:xfrm>
              <a:off x="1533221" y="25548"/>
              <a:ext cx="349560" cy="1345557"/>
              <a:chOff x="3998252" y="422572"/>
              <a:chExt cx="236994" cy="806484"/>
            </a:xfrm>
            <a:solidFill>
              <a:schemeClr val="bg2">
                <a:lumMod val="50000"/>
              </a:schemeClr>
            </a:solidFill>
          </p:grpSpPr>
          <p:sp>
            <p:nvSpPr>
              <p:cNvPr id="65" name="Block Arc 64"/>
              <p:cNvSpPr/>
              <p:nvPr/>
            </p:nvSpPr>
            <p:spPr bwMode="auto">
              <a:xfrm rot="10800000">
                <a:off x="3998252" y="422572"/>
                <a:ext cx="236994" cy="236457"/>
              </a:xfrm>
              <a:prstGeom prst="blockArc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66" name="Rectangle 28"/>
              <p:cNvSpPr>
                <a:spLocks noChangeArrowheads="1"/>
              </p:cNvSpPr>
              <p:nvPr/>
            </p:nvSpPr>
            <p:spPr bwMode="auto">
              <a:xfrm rot="21551992">
                <a:off x="4088566" y="971892"/>
                <a:ext cx="55586" cy="37240"/>
              </a:xfrm>
              <a:prstGeom prst="rect">
                <a:avLst/>
              </a:prstGeom>
              <a:grpFill/>
              <a:ln w="9525">
                <a:solidFill>
                  <a:srgbClr val="F8F8F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67" name="Group 22"/>
              <p:cNvGrpSpPr>
                <a:grpSpLocks/>
              </p:cNvGrpSpPr>
              <p:nvPr/>
            </p:nvGrpSpPr>
            <p:grpSpPr bwMode="auto">
              <a:xfrm rot="21527555">
                <a:off x="4036012" y="643762"/>
                <a:ext cx="160693" cy="323212"/>
                <a:chOff x="2580" y="1920"/>
                <a:chExt cx="78" cy="236"/>
              </a:xfrm>
              <a:grpFill/>
            </p:grpSpPr>
            <p:sp>
              <p:nvSpPr>
                <p:cNvPr id="69" name="AutoShape 23"/>
                <p:cNvSpPr>
                  <a:spLocks noChangeArrowheads="1"/>
                </p:cNvSpPr>
                <p:nvPr/>
              </p:nvSpPr>
              <p:spPr bwMode="auto">
                <a:xfrm>
                  <a:off x="2580" y="1920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F8F8F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70" name="AutoShape 24"/>
                <p:cNvSpPr>
                  <a:spLocks noChangeArrowheads="1"/>
                </p:cNvSpPr>
                <p:nvPr/>
              </p:nvSpPr>
              <p:spPr bwMode="auto">
                <a:xfrm>
                  <a:off x="2580" y="1968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0252C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71" name="AutoShape 25"/>
                <p:cNvSpPr>
                  <a:spLocks noChangeArrowheads="1"/>
                </p:cNvSpPr>
                <p:nvPr/>
              </p:nvSpPr>
              <p:spPr bwMode="auto">
                <a:xfrm>
                  <a:off x="2580" y="2016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F8F8F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72" name="AutoShape 26"/>
                <p:cNvSpPr>
                  <a:spLocks noChangeArrowheads="1"/>
                </p:cNvSpPr>
                <p:nvPr/>
              </p:nvSpPr>
              <p:spPr bwMode="auto">
                <a:xfrm>
                  <a:off x="2580" y="2064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F8F8F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73" name="AutoShape 27"/>
                <p:cNvSpPr>
                  <a:spLocks noChangeArrowheads="1"/>
                </p:cNvSpPr>
                <p:nvPr/>
              </p:nvSpPr>
              <p:spPr bwMode="auto">
                <a:xfrm>
                  <a:off x="2580" y="2112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F8F8F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68" name="AutoShape 29"/>
              <p:cNvSpPr>
                <a:spLocks noChangeArrowheads="1"/>
              </p:cNvSpPr>
              <p:nvPr/>
            </p:nvSpPr>
            <p:spPr bwMode="auto">
              <a:xfrm rot="21553506">
                <a:off x="4039549" y="1014050"/>
                <a:ext cx="160693" cy="21500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837546" y="25548"/>
              <a:ext cx="349560" cy="1345557"/>
              <a:chOff x="3998252" y="422572"/>
              <a:chExt cx="236994" cy="806484"/>
            </a:xfrm>
            <a:solidFill>
              <a:schemeClr val="bg2">
                <a:lumMod val="50000"/>
              </a:schemeClr>
            </a:solidFill>
          </p:grpSpPr>
          <p:sp>
            <p:nvSpPr>
              <p:cNvPr id="75" name="Block Arc 74"/>
              <p:cNvSpPr/>
              <p:nvPr/>
            </p:nvSpPr>
            <p:spPr bwMode="auto">
              <a:xfrm rot="10800000">
                <a:off x="3998252" y="422572"/>
                <a:ext cx="236994" cy="236457"/>
              </a:xfrm>
              <a:prstGeom prst="blockArc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76" name="Rectangle 28"/>
              <p:cNvSpPr>
                <a:spLocks noChangeArrowheads="1"/>
              </p:cNvSpPr>
              <p:nvPr/>
            </p:nvSpPr>
            <p:spPr bwMode="auto">
              <a:xfrm rot="21551992">
                <a:off x="4088566" y="971892"/>
                <a:ext cx="55586" cy="37240"/>
              </a:xfrm>
              <a:prstGeom prst="rect">
                <a:avLst/>
              </a:prstGeom>
              <a:grpFill/>
              <a:ln w="9525">
                <a:solidFill>
                  <a:srgbClr val="F8F8F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77" name="Group 22"/>
              <p:cNvGrpSpPr>
                <a:grpSpLocks/>
              </p:cNvGrpSpPr>
              <p:nvPr/>
            </p:nvGrpSpPr>
            <p:grpSpPr bwMode="auto">
              <a:xfrm rot="21527555">
                <a:off x="4036012" y="643762"/>
                <a:ext cx="160693" cy="323212"/>
                <a:chOff x="2580" y="1920"/>
                <a:chExt cx="78" cy="236"/>
              </a:xfrm>
              <a:grpFill/>
            </p:grpSpPr>
            <p:sp>
              <p:nvSpPr>
                <p:cNvPr id="79" name="AutoShape 23"/>
                <p:cNvSpPr>
                  <a:spLocks noChangeArrowheads="1"/>
                </p:cNvSpPr>
                <p:nvPr/>
              </p:nvSpPr>
              <p:spPr bwMode="auto">
                <a:xfrm>
                  <a:off x="2580" y="1920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F8F8F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80" name="AutoShape 24"/>
                <p:cNvSpPr>
                  <a:spLocks noChangeArrowheads="1"/>
                </p:cNvSpPr>
                <p:nvPr/>
              </p:nvSpPr>
              <p:spPr bwMode="auto">
                <a:xfrm>
                  <a:off x="2580" y="1968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0252C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81" name="AutoShape 25"/>
                <p:cNvSpPr>
                  <a:spLocks noChangeArrowheads="1"/>
                </p:cNvSpPr>
                <p:nvPr/>
              </p:nvSpPr>
              <p:spPr bwMode="auto">
                <a:xfrm>
                  <a:off x="2580" y="2016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F8F8F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82" name="AutoShape 26"/>
                <p:cNvSpPr>
                  <a:spLocks noChangeArrowheads="1"/>
                </p:cNvSpPr>
                <p:nvPr/>
              </p:nvSpPr>
              <p:spPr bwMode="auto">
                <a:xfrm>
                  <a:off x="2580" y="2064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F8F8F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83" name="AutoShape 27"/>
                <p:cNvSpPr>
                  <a:spLocks noChangeArrowheads="1"/>
                </p:cNvSpPr>
                <p:nvPr/>
              </p:nvSpPr>
              <p:spPr bwMode="auto">
                <a:xfrm>
                  <a:off x="2580" y="2112"/>
                  <a:ext cx="78" cy="44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0">
                    <a:solidFill>
                      <a:srgbClr val="F8F8F8"/>
                    </a:solidFill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78" name="AutoShape 29"/>
              <p:cNvSpPr>
                <a:spLocks noChangeArrowheads="1"/>
              </p:cNvSpPr>
              <p:nvPr/>
            </p:nvSpPr>
            <p:spPr bwMode="auto">
              <a:xfrm rot="21553506">
                <a:off x="4039549" y="1014050"/>
                <a:ext cx="160693" cy="21500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84" name="AutoShape 70"/>
            <p:cNvSpPr>
              <a:spLocks noChangeArrowheads="1"/>
            </p:cNvSpPr>
            <p:nvPr/>
          </p:nvSpPr>
          <p:spPr bwMode="auto">
            <a:xfrm>
              <a:off x="1642063" y="647111"/>
              <a:ext cx="432096" cy="196568"/>
            </a:xfrm>
            <a:prstGeom prst="roundRect">
              <a:avLst>
                <a:gd name="adj" fmla="val 16667"/>
              </a:avLst>
            </a:prstGeom>
            <a:solidFill>
              <a:srgbClr val="EEECE1"/>
            </a:solidFill>
            <a:ln w="38100" cap="flat" cmpd="sng" algn="ctr">
              <a:noFill/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wrap="none" lIns="0" tIns="0" rIns="0" bIns="0" anchor="ctr" anchorCtr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 kern="0" dirty="0">
                  <a:solidFill>
                    <a:srgbClr val="F8F8F8">
                      <a:lumMod val="10000"/>
                    </a:srgbClr>
                  </a:solidFill>
                  <a:latin typeface="Arial"/>
                  <a:ea typeface="ＭＳ Ｐゴシック" charset="0"/>
                  <a:cs typeface="Arial"/>
                </a:rPr>
                <a:t>c-KIT</a:t>
              </a: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2040835" y="1005255"/>
              <a:ext cx="96012" cy="173779"/>
            </a:xfrm>
            <a:prstGeom prst="ellipse">
              <a:avLst/>
            </a:prstGeom>
            <a:solidFill>
              <a:srgbClr val="B9CDE5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0" tIns="0" rIns="0" bIns="13716" numCol="1" rtlCol="0" anchor="ctr" anchorCtr="1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50" b="1" kern="0" dirty="0">
                  <a:solidFill>
                    <a:prstClr val="black"/>
                  </a:solidFill>
                  <a:latin typeface="Times"/>
                  <a:ea typeface="ＭＳ Ｐゴシック" charset="0"/>
                  <a:cs typeface="Times"/>
                </a:rPr>
                <a:t>P</a:t>
              </a: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2040835" y="1173895"/>
              <a:ext cx="96012" cy="173779"/>
            </a:xfrm>
            <a:prstGeom prst="ellipse">
              <a:avLst/>
            </a:prstGeom>
            <a:solidFill>
              <a:srgbClr val="B9CDE5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0" tIns="0" rIns="0" bIns="13716" numCol="1" rtlCol="0" anchor="ctr" anchorCtr="1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50" b="1" kern="0" dirty="0">
                  <a:solidFill>
                    <a:prstClr val="black"/>
                  </a:solidFill>
                  <a:latin typeface="Times"/>
                  <a:ea typeface="ＭＳ Ｐゴシック" charset="0"/>
                  <a:cs typeface="Times"/>
                </a:rPr>
                <a:t>P</a:t>
              </a: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1549738" y="1009022"/>
              <a:ext cx="96012" cy="173779"/>
            </a:xfrm>
            <a:prstGeom prst="ellipse">
              <a:avLst/>
            </a:prstGeom>
            <a:solidFill>
              <a:srgbClr val="B9CDE5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0" tIns="0" rIns="0" bIns="13716" numCol="1" rtlCol="0" anchor="ctr" anchorCtr="1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50" b="1" kern="0" dirty="0">
                  <a:solidFill>
                    <a:prstClr val="black"/>
                  </a:solidFill>
                  <a:latin typeface="Times"/>
                  <a:ea typeface="ＭＳ Ｐゴシック" charset="0"/>
                  <a:cs typeface="Times"/>
                </a:rPr>
                <a:t>P</a:t>
              </a: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1549738" y="1177662"/>
              <a:ext cx="96012" cy="173779"/>
            </a:xfrm>
            <a:prstGeom prst="ellipse">
              <a:avLst/>
            </a:prstGeom>
            <a:solidFill>
              <a:srgbClr val="B9CDE5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0" tIns="0" rIns="0" bIns="13716" numCol="1" rtlCol="0" anchor="ctr" anchorCtr="1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50" b="1" kern="0" dirty="0">
                  <a:solidFill>
                    <a:prstClr val="black"/>
                  </a:solidFill>
                  <a:latin typeface="Times"/>
                  <a:ea typeface="ＭＳ Ｐゴシック" charset="0"/>
                  <a:cs typeface="Times"/>
                </a:rPr>
                <a:t>P</a:t>
              </a: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1855150" y="-67981"/>
              <a:ext cx="334997" cy="392399"/>
            </a:xfrm>
            <a:prstGeom prst="ellipse">
              <a:avLst/>
            </a:prstGeom>
            <a:gradFill rotWithShape="1">
              <a:gsLst>
                <a:gs pos="0">
                  <a:srgbClr val="AAB3E0">
                    <a:tint val="100000"/>
                    <a:shade val="100000"/>
                    <a:satMod val="130000"/>
                  </a:srgbClr>
                </a:gs>
                <a:gs pos="100000">
                  <a:srgbClr val="AAB3E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AAB3E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68580" tIns="6858" rIns="68580" bIns="3429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50" b="1" kern="0" dirty="0">
                  <a:solidFill>
                    <a:srgbClr val="F8F8F8">
                      <a:lumMod val="25000"/>
                    </a:srgbClr>
                  </a:solidFill>
                  <a:latin typeface="Times"/>
                  <a:ea typeface="ＭＳ Ｐゴシック" charset="0"/>
                  <a:cs typeface="Times"/>
                </a:rPr>
                <a:t>SCF</a:t>
              </a: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1527967" y="-67981"/>
              <a:ext cx="334997" cy="392399"/>
            </a:xfrm>
            <a:prstGeom prst="ellipse">
              <a:avLst/>
            </a:prstGeom>
            <a:gradFill rotWithShape="1">
              <a:gsLst>
                <a:gs pos="0">
                  <a:srgbClr val="AAB3E0">
                    <a:tint val="100000"/>
                    <a:shade val="100000"/>
                    <a:satMod val="130000"/>
                  </a:srgbClr>
                </a:gs>
                <a:gs pos="100000">
                  <a:srgbClr val="AAB3E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AAB3E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68580" tIns="6858" rIns="68580" bIns="3429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50" b="1" kern="0" dirty="0">
                  <a:solidFill>
                    <a:srgbClr val="F8F8F8">
                      <a:lumMod val="25000"/>
                    </a:srgbClr>
                  </a:solidFill>
                  <a:latin typeface="Times"/>
                  <a:ea typeface="ＭＳ Ｐゴシック" charset="0"/>
                  <a:cs typeface="Times"/>
                </a:rPr>
                <a:t>SCF</a:t>
              </a:r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FE58AF50-2355-6B4D-A88D-F062648F5122}"/>
              </a:ext>
            </a:extLst>
          </p:cNvPr>
          <p:cNvSpPr/>
          <p:nvPr/>
        </p:nvSpPr>
        <p:spPr bwMode="auto">
          <a:xfrm>
            <a:off x="5054373" y="1512148"/>
            <a:ext cx="675893" cy="268034"/>
          </a:xfrm>
          <a:prstGeom prst="ellipse">
            <a:avLst/>
          </a:prstGeom>
          <a:solidFill>
            <a:srgbClr val="F2F2F2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0" tIns="6858" rIns="68580" bIns="3429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750" b="1" kern="0" baseline="30000" dirty="0">
              <a:solidFill>
                <a:srgbClr val="000000"/>
              </a:solidFill>
              <a:latin typeface="Times"/>
              <a:ea typeface="ＭＳ Ｐゴシック" charset="0"/>
              <a:cs typeface="Time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31B098-C7A5-6A4E-B7EC-163251281B2A}"/>
              </a:ext>
            </a:extLst>
          </p:cNvPr>
          <p:cNvSpPr/>
          <p:nvPr/>
        </p:nvSpPr>
        <p:spPr>
          <a:xfrm>
            <a:off x="5141791" y="1532093"/>
            <a:ext cx="578421" cy="184666"/>
          </a:xfrm>
          <a:prstGeom prst="rect">
            <a:avLst/>
          </a:prstGeom>
          <a:noFill/>
        </p:spPr>
        <p:txBody>
          <a:bodyPr wrap="none" lIns="0">
            <a:no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  <a:latin typeface="Times"/>
                <a:ea typeface="ＭＳ Ｐゴシック"/>
                <a:cs typeface="Times"/>
              </a:rPr>
              <a:t>Vemurafenib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F4EBC3D-8C05-8349-82B4-9B53265E708D}"/>
              </a:ext>
            </a:extLst>
          </p:cNvPr>
          <p:cNvGrpSpPr/>
          <p:nvPr/>
        </p:nvGrpSpPr>
        <p:grpSpPr>
          <a:xfrm rot="5400000" flipH="1">
            <a:off x="4840721" y="1519056"/>
            <a:ext cx="109728" cy="274320"/>
            <a:chOff x="3449219" y="1408152"/>
            <a:chExt cx="147797" cy="38504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D8F570-EA96-E34E-AB51-48138D0A7AF9}"/>
                </a:ext>
              </a:extLst>
            </p:cNvPr>
            <p:cNvCxnSpPr/>
            <p:nvPr/>
          </p:nvCxnSpPr>
          <p:spPr bwMode="auto">
            <a:xfrm>
              <a:off x="3528105" y="1408152"/>
              <a:ext cx="0" cy="382096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053776-E052-F54A-9B36-142846C72B90}"/>
                </a:ext>
              </a:extLst>
            </p:cNvPr>
            <p:cNvCxnSpPr/>
            <p:nvPr/>
          </p:nvCxnSpPr>
          <p:spPr bwMode="auto">
            <a:xfrm>
              <a:off x="3449219" y="1790249"/>
              <a:ext cx="147797" cy="2947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3F3AF87-06EB-3F45-A646-00A4C886216E}"/>
              </a:ext>
            </a:extLst>
          </p:cNvPr>
          <p:cNvGrpSpPr/>
          <p:nvPr/>
        </p:nvGrpSpPr>
        <p:grpSpPr>
          <a:xfrm rot="16200000" flipH="1">
            <a:off x="4000610" y="1379351"/>
            <a:ext cx="109728" cy="274320"/>
            <a:chOff x="3449219" y="1408152"/>
            <a:chExt cx="147797" cy="385044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2CE57E0-AC12-5141-BF5E-BA74E6B2FD70}"/>
                </a:ext>
              </a:extLst>
            </p:cNvPr>
            <p:cNvCxnSpPr/>
            <p:nvPr/>
          </p:nvCxnSpPr>
          <p:spPr bwMode="auto">
            <a:xfrm>
              <a:off x="3528105" y="1408152"/>
              <a:ext cx="0" cy="382096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82BDD7C-4F4A-5A48-955E-70B933A2A6DB}"/>
                </a:ext>
              </a:extLst>
            </p:cNvPr>
            <p:cNvCxnSpPr/>
            <p:nvPr/>
          </p:nvCxnSpPr>
          <p:spPr bwMode="auto">
            <a:xfrm>
              <a:off x="3449219" y="1790249"/>
              <a:ext cx="147797" cy="2947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875CDA69-0197-F64D-B603-2E3D78F17EE8}"/>
              </a:ext>
            </a:extLst>
          </p:cNvPr>
          <p:cNvSpPr/>
          <p:nvPr/>
        </p:nvSpPr>
        <p:spPr bwMode="auto">
          <a:xfrm>
            <a:off x="3181310" y="1372442"/>
            <a:ext cx="675893" cy="268034"/>
          </a:xfrm>
          <a:prstGeom prst="ellipse">
            <a:avLst/>
          </a:prstGeom>
          <a:solidFill>
            <a:srgbClr val="F2F2F2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0" tIns="6858" rIns="68580" bIns="3429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750" b="1" kern="0" baseline="30000" dirty="0">
              <a:solidFill>
                <a:srgbClr val="000000"/>
              </a:solidFill>
              <a:latin typeface="Times"/>
              <a:ea typeface="ＭＳ Ｐゴシック" charset="0"/>
              <a:cs typeface="Time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EDC7A66-6B98-5E48-8641-B11B1E2EA364}"/>
              </a:ext>
            </a:extLst>
          </p:cNvPr>
          <p:cNvSpPr/>
          <p:nvPr/>
        </p:nvSpPr>
        <p:spPr>
          <a:xfrm>
            <a:off x="3268728" y="1392387"/>
            <a:ext cx="578421" cy="184666"/>
          </a:xfrm>
          <a:prstGeom prst="rect">
            <a:avLst/>
          </a:prstGeom>
          <a:noFill/>
        </p:spPr>
        <p:txBody>
          <a:bodyPr wrap="none" lIns="0">
            <a:no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  <a:latin typeface="Times"/>
                <a:ea typeface="ＭＳ Ｐゴシック"/>
                <a:cs typeface="Times"/>
              </a:rPr>
              <a:t>Dabrafenib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5C5B58E-207F-C84A-8AE6-BD05C6B9D239}"/>
              </a:ext>
            </a:extLst>
          </p:cNvPr>
          <p:cNvGrpSpPr/>
          <p:nvPr/>
        </p:nvGrpSpPr>
        <p:grpSpPr>
          <a:xfrm rot="5400000" flipH="1">
            <a:off x="4840721" y="1790211"/>
            <a:ext cx="109728" cy="274320"/>
            <a:chOff x="3449219" y="1408152"/>
            <a:chExt cx="147797" cy="385044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3950BD2-F7FC-B84E-A83A-290CC9286B8B}"/>
                </a:ext>
              </a:extLst>
            </p:cNvPr>
            <p:cNvCxnSpPr/>
            <p:nvPr/>
          </p:nvCxnSpPr>
          <p:spPr bwMode="auto">
            <a:xfrm>
              <a:off x="3528105" y="1408152"/>
              <a:ext cx="0" cy="382096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128E5FB-B4AD-0241-A52B-09B31AC9BF7A}"/>
                </a:ext>
              </a:extLst>
            </p:cNvPr>
            <p:cNvCxnSpPr/>
            <p:nvPr/>
          </p:nvCxnSpPr>
          <p:spPr bwMode="auto">
            <a:xfrm>
              <a:off x="3449219" y="1790249"/>
              <a:ext cx="147797" cy="2947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C66889DE-B9F5-CA4B-A695-4890D3409DD0}"/>
              </a:ext>
            </a:extLst>
          </p:cNvPr>
          <p:cNvSpPr/>
          <p:nvPr/>
        </p:nvSpPr>
        <p:spPr bwMode="auto">
          <a:xfrm>
            <a:off x="5071762" y="1793354"/>
            <a:ext cx="675893" cy="2680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0" tIns="6858" rIns="68580" bIns="3429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750" b="1" kern="0" baseline="30000" dirty="0">
              <a:solidFill>
                <a:srgbClr val="800000"/>
              </a:solidFill>
              <a:latin typeface="Times"/>
              <a:ea typeface="ＭＳ Ｐゴシック" charset="0"/>
              <a:cs typeface="Time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5C0B279-C19B-6C47-B597-2F868254A2E0}"/>
              </a:ext>
            </a:extLst>
          </p:cNvPr>
          <p:cNvSpPr/>
          <p:nvPr/>
        </p:nvSpPr>
        <p:spPr bwMode="auto">
          <a:xfrm>
            <a:off x="3188566" y="1901308"/>
            <a:ext cx="675893" cy="2680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0" tIns="6858" rIns="68580" bIns="3429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750" b="1" kern="0" baseline="30000" dirty="0">
              <a:solidFill>
                <a:srgbClr val="800000"/>
              </a:solidFill>
              <a:latin typeface="Times"/>
              <a:ea typeface="ＭＳ Ｐゴシック" charset="0"/>
              <a:cs typeface="Times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094A01-26E3-4848-A114-E18D0F9DD64C}"/>
              </a:ext>
            </a:extLst>
          </p:cNvPr>
          <p:cNvGrpSpPr/>
          <p:nvPr/>
        </p:nvGrpSpPr>
        <p:grpSpPr>
          <a:xfrm rot="16200000" flipH="1">
            <a:off x="4019458" y="1898166"/>
            <a:ext cx="109728" cy="274320"/>
            <a:chOff x="3449219" y="1408152"/>
            <a:chExt cx="147797" cy="38504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90D7AC0-7232-3442-A803-586AED45982B}"/>
                </a:ext>
              </a:extLst>
            </p:cNvPr>
            <p:cNvCxnSpPr/>
            <p:nvPr/>
          </p:nvCxnSpPr>
          <p:spPr bwMode="auto">
            <a:xfrm>
              <a:off x="3528105" y="1408152"/>
              <a:ext cx="0" cy="382096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DFC6E16-5DAB-7945-A8FB-156253467BE1}"/>
                </a:ext>
              </a:extLst>
            </p:cNvPr>
            <p:cNvCxnSpPr/>
            <p:nvPr/>
          </p:nvCxnSpPr>
          <p:spPr bwMode="auto">
            <a:xfrm>
              <a:off x="3449219" y="1790249"/>
              <a:ext cx="147797" cy="2947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D4F934C-068E-9F4B-9CC9-B5F95494C3D2}"/>
              </a:ext>
            </a:extLst>
          </p:cNvPr>
          <p:cNvSpPr/>
          <p:nvPr/>
        </p:nvSpPr>
        <p:spPr bwMode="auto">
          <a:xfrm>
            <a:off x="5055393" y="1261317"/>
            <a:ext cx="675893" cy="268034"/>
          </a:xfrm>
          <a:prstGeom prst="ellipse">
            <a:avLst/>
          </a:prstGeom>
          <a:solidFill>
            <a:srgbClr val="F2F2F2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0" tIns="6858" rIns="68580" bIns="3429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750" b="1" kern="0" baseline="30000" dirty="0">
              <a:solidFill>
                <a:srgbClr val="000000"/>
              </a:solidFill>
              <a:latin typeface="Times"/>
              <a:ea typeface="ＭＳ Ｐゴシック" charset="0"/>
              <a:cs typeface="Time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7C088-58F8-404C-8A6A-8E81C4834F9A}"/>
              </a:ext>
            </a:extLst>
          </p:cNvPr>
          <p:cNvSpPr/>
          <p:nvPr/>
        </p:nvSpPr>
        <p:spPr>
          <a:xfrm>
            <a:off x="5142811" y="1281262"/>
            <a:ext cx="578421" cy="184666"/>
          </a:xfrm>
          <a:prstGeom prst="rect">
            <a:avLst/>
          </a:prstGeom>
          <a:noFill/>
        </p:spPr>
        <p:txBody>
          <a:bodyPr wrap="none" lIns="0">
            <a:noAutofit/>
          </a:bodyPr>
          <a:lstStyle/>
          <a:p>
            <a:pPr algn="ctr"/>
            <a:r>
              <a:rPr lang="en-US" sz="750" b="1" dirty="0" err="1">
                <a:solidFill>
                  <a:srgbClr val="000000"/>
                </a:solidFill>
                <a:latin typeface="Times"/>
                <a:ea typeface="ＭＳ Ｐゴシック"/>
                <a:cs typeface="Times"/>
              </a:rPr>
              <a:t>Encorafenib</a:t>
            </a:r>
            <a:endParaRPr lang="en-US" sz="750" b="1" dirty="0">
              <a:solidFill>
                <a:srgbClr val="000000"/>
              </a:solidFill>
              <a:latin typeface="Times"/>
              <a:ea typeface="ＭＳ Ｐゴシック"/>
              <a:cs typeface="Time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70E2697-6A4F-804A-BBBD-0B44A351815D}"/>
              </a:ext>
            </a:extLst>
          </p:cNvPr>
          <p:cNvGrpSpPr/>
          <p:nvPr/>
        </p:nvGrpSpPr>
        <p:grpSpPr>
          <a:xfrm rot="5400000" flipH="1">
            <a:off x="4840721" y="1268225"/>
            <a:ext cx="109728" cy="274320"/>
            <a:chOff x="3449219" y="1408152"/>
            <a:chExt cx="147797" cy="385044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4AB9A3-FB00-EE41-96CE-3B5B6954099C}"/>
                </a:ext>
              </a:extLst>
            </p:cNvPr>
            <p:cNvCxnSpPr/>
            <p:nvPr/>
          </p:nvCxnSpPr>
          <p:spPr bwMode="auto">
            <a:xfrm>
              <a:off x="3528105" y="1408152"/>
              <a:ext cx="0" cy="382096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2EE07E9-48C3-8F41-9C27-245D8B43A772}"/>
                </a:ext>
              </a:extLst>
            </p:cNvPr>
            <p:cNvCxnSpPr/>
            <p:nvPr/>
          </p:nvCxnSpPr>
          <p:spPr bwMode="auto">
            <a:xfrm>
              <a:off x="3449219" y="1790249"/>
              <a:ext cx="147797" cy="2947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A1FA086-6C22-3E4F-86F2-803E7A82F665}"/>
              </a:ext>
            </a:extLst>
          </p:cNvPr>
          <p:cNvGrpSpPr/>
          <p:nvPr/>
        </p:nvGrpSpPr>
        <p:grpSpPr>
          <a:xfrm rot="5400000" flipH="1">
            <a:off x="4840721" y="2001181"/>
            <a:ext cx="109728" cy="274320"/>
            <a:chOff x="3449219" y="1408152"/>
            <a:chExt cx="147797" cy="385044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9A01162-C38F-C941-9F6A-5AFE042C9DBE}"/>
                </a:ext>
              </a:extLst>
            </p:cNvPr>
            <p:cNvCxnSpPr/>
            <p:nvPr/>
          </p:nvCxnSpPr>
          <p:spPr bwMode="auto">
            <a:xfrm>
              <a:off x="3528105" y="1408152"/>
              <a:ext cx="0" cy="382096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8E9D81D-F520-E54D-BC11-11E49D194DB6}"/>
                </a:ext>
              </a:extLst>
            </p:cNvPr>
            <p:cNvCxnSpPr/>
            <p:nvPr/>
          </p:nvCxnSpPr>
          <p:spPr bwMode="auto">
            <a:xfrm>
              <a:off x="3449219" y="1790249"/>
              <a:ext cx="147797" cy="2947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1DEC20A2-A7BB-1642-9BA2-67625D20635B}"/>
              </a:ext>
            </a:extLst>
          </p:cNvPr>
          <p:cNvSpPr/>
          <p:nvPr/>
        </p:nvSpPr>
        <p:spPr bwMode="auto">
          <a:xfrm>
            <a:off x="5091246" y="2004324"/>
            <a:ext cx="675893" cy="2680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0" tIns="6858" rIns="68580" bIns="3429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750" b="1" kern="0" baseline="30000" dirty="0">
              <a:solidFill>
                <a:srgbClr val="800000"/>
              </a:solidFill>
              <a:latin typeface="Times"/>
              <a:ea typeface="ＭＳ Ｐゴシック" charset="0"/>
              <a:cs typeface="Time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35E0165-0C86-A84D-B05D-DB8E6FFB864F}"/>
              </a:ext>
            </a:extLst>
          </p:cNvPr>
          <p:cNvSpPr/>
          <p:nvPr/>
        </p:nvSpPr>
        <p:spPr>
          <a:xfrm>
            <a:off x="5169234" y="2046009"/>
            <a:ext cx="578421" cy="184666"/>
          </a:xfrm>
          <a:prstGeom prst="rect">
            <a:avLst/>
          </a:prstGeom>
          <a:noFill/>
        </p:spPr>
        <p:txBody>
          <a:bodyPr wrap="none" lIns="0">
            <a:no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  <a:latin typeface="Times"/>
                <a:ea typeface="ＭＳ Ｐゴシック"/>
                <a:cs typeface="Times"/>
              </a:rPr>
              <a:t>Cobimetinib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93630C8-153F-2741-93E1-E3A26CC9A70A}"/>
              </a:ext>
            </a:extLst>
          </p:cNvPr>
          <p:cNvSpPr/>
          <p:nvPr/>
        </p:nvSpPr>
        <p:spPr>
          <a:xfrm>
            <a:off x="3274708" y="1939290"/>
            <a:ext cx="578421" cy="184666"/>
          </a:xfrm>
          <a:prstGeom prst="rect">
            <a:avLst/>
          </a:prstGeom>
          <a:noFill/>
        </p:spPr>
        <p:txBody>
          <a:bodyPr wrap="none" lIns="0">
            <a:no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  <a:latin typeface="Times"/>
                <a:ea typeface="ＭＳ Ｐゴシック"/>
                <a:cs typeface="Times"/>
              </a:rPr>
              <a:t>Trametinib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D436B52-DB2C-E94A-A0C7-984BED403851}"/>
              </a:ext>
            </a:extLst>
          </p:cNvPr>
          <p:cNvSpPr/>
          <p:nvPr/>
        </p:nvSpPr>
        <p:spPr>
          <a:xfrm>
            <a:off x="5167949" y="1824552"/>
            <a:ext cx="578421" cy="184666"/>
          </a:xfrm>
          <a:prstGeom prst="rect">
            <a:avLst/>
          </a:prstGeom>
          <a:noFill/>
        </p:spPr>
        <p:txBody>
          <a:bodyPr wrap="none" lIns="0">
            <a:noAutofit/>
          </a:bodyPr>
          <a:lstStyle/>
          <a:p>
            <a:pPr algn="ctr"/>
            <a:r>
              <a:rPr lang="en-US" sz="750" b="1" dirty="0" err="1">
                <a:solidFill>
                  <a:srgbClr val="000000"/>
                </a:solidFill>
                <a:latin typeface="Times"/>
                <a:ea typeface="ＭＳ Ｐゴシック"/>
                <a:cs typeface="Times"/>
              </a:rPr>
              <a:t>Benimetinib</a:t>
            </a:r>
            <a:endParaRPr lang="en-US" sz="750" b="1" dirty="0">
              <a:solidFill>
                <a:srgbClr val="000000"/>
              </a:solidFill>
              <a:latin typeface="Times"/>
              <a:ea typeface="ＭＳ Ｐゴシック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2686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0BAFCA6-EB72-1549-907E-890D680149FC}"/>
              </a:ext>
            </a:extLst>
          </p:cNvPr>
          <p:cNvSpPr/>
          <p:nvPr/>
        </p:nvSpPr>
        <p:spPr>
          <a:xfrm>
            <a:off x="-107155" y="2025254"/>
            <a:ext cx="9283303" cy="3245253"/>
          </a:xfrm>
          <a:prstGeom prst="rect">
            <a:avLst/>
          </a:prstGeom>
          <a:gradFill flip="none" rotWithShape="1">
            <a:gsLst>
              <a:gs pos="0">
                <a:srgbClr val="FFEFF9">
                  <a:alpha val="0"/>
                  <a:lumMod val="39000"/>
                </a:srgbClr>
              </a:gs>
              <a:gs pos="100000">
                <a:srgbClr val="F8B9C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473832-F0A4-BF4D-BD0C-418D005AF2CC}"/>
              </a:ext>
            </a:extLst>
          </p:cNvPr>
          <p:cNvSpPr/>
          <p:nvPr/>
        </p:nvSpPr>
        <p:spPr>
          <a:xfrm>
            <a:off x="-9464" y="0"/>
            <a:ext cx="9153464" cy="2025254"/>
          </a:xfrm>
          <a:prstGeom prst="rect">
            <a:avLst/>
          </a:prstGeom>
          <a:gradFill flip="none" rotWithShape="1">
            <a:gsLst>
              <a:gs pos="0">
                <a:srgbClr val="EAC8B1">
                  <a:lumMod val="15000"/>
                  <a:lumOff val="85000"/>
                </a:srgb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22" name="Picture 121" descr="A close up of a logo&#10;&#10;Description automatically generated">
            <a:extLst>
              <a:ext uri="{FF2B5EF4-FFF2-40B4-BE49-F238E27FC236}">
                <a16:creationId xmlns:a16="http://schemas.microsoft.com/office/drawing/2014/main" id="{DAA8D048-7503-FA4D-9352-3E2B3CAE717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 trans="30000" smoothnes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0020" y="-95210"/>
            <a:ext cx="9464040" cy="3669030"/>
          </a:xfrm>
          <a:prstGeom prst="rect">
            <a:avLst/>
          </a:prstGeom>
        </p:spPr>
      </p:pic>
      <p:pic>
        <p:nvPicPr>
          <p:cNvPr id="21" name="Picture 20" descr="Blood Vessel.png">
            <a:extLst>
              <a:ext uri="{FF2B5EF4-FFF2-40B4-BE49-F238E27FC236}">
                <a16:creationId xmlns:a16="http://schemas.microsoft.com/office/drawing/2014/main" id="{6F9EBCB5-F671-554D-8837-D7B73F41D1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634" y="3946260"/>
            <a:ext cx="1317276" cy="1324247"/>
          </a:xfrm>
          <a:prstGeom prst="rect">
            <a:avLst/>
          </a:prstGeom>
        </p:spPr>
      </p:pic>
      <p:pic>
        <p:nvPicPr>
          <p:cNvPr id="22" name="Picture 21" descr="Blood Vessel.png">
            <a:extLst>
              <a:ext uri="{FF2B5EF4-FFF2-40B4-BE49-F238E27FC236}">
                <a16:creationId xmlns:a16="http://schemas.microsoft.com/office/drawing/2014/main" id="{34E4E0F1-3449-A146-874E-193355F88F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94" b="7450"/>
          <a:stretch/>
        </p:blipFill>
        <p:spPr>
          <a:xfrm rot="20539101" flipH="1">
            <a:off x="-99595" y="4037796"/>
            <a:ext cx="856685" cy="1240592"/>
          </a:xfrm>
          <a:prstGeom prst="rect">
            <a:avLst/>
          </a:prstGeom>
        </p:spPr>
      </p:pic>
      <p:pic>
        <p:nvPicPr>
          <p:cNvPr id="23" name="Picture 22" descr="Blood Vessel.png">
            <a:extLst>
              <a:ext uri="{FF2B5EF4-FFF2-40B4-BE49-F238E27FC236}">
                <a16:creationId xmlns:a16="http://schemas.microsoft.com/office/drawing/2014/main" id="{07A578B8-5021-9F45-85A7-33A606031C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6" b="7450"/>
          <a:stretch/>
        </p:blipFill>
        <p:spPr>
          <a:xfrm rot="1247368" flipH="1">
            <a:off x="1496908" y="3755526"/>
            <a:ext cx="1286058" cy="1446034"/>
          </a:xfrm>
          <a:prstGeom prst="rect">
            <a:avLst/>
          </a:prstGeom>
        </p:spPr>
      </p:pic>
      <p:pic>
        <p:nvPicPr>
          <p:cNvPr id="24" name="Picture 23" descr="Blood Vessel.png">
            <a:extLst>
              <a:ext uri="{FF2B5EF4-FFF2-40B4-BE49-F238E27FC236}">
                <a16:creationId xmlns:a16="http://schemas.microsoft.com/office/drawing/2014/main" id="{ED3B04E7-D47F-3446-9F5B-61017B5450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3" t="45335" r="33466" b="24935"/>
          <a:stretch/>
        </p:blipFill>
        <p:spPr>
          <a:xfrm>
            <a:off x="8594217" y="4546600"/>
            <a:ext cx="319841" cy="393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 descr="Blood Vessel.png">
            <a:extLst>
              <a:ext uri="{FF2B5EF4-FFF2-40B4-BE49-F238E27FC236}">
                <a16:creationId xmlns:a16="http://schemas.microsoft.com/office/drawing/2014/main" id="{84DA59BC-8422-B749-8B5E-6DEDE7AA03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9" r="61770" b="7450"/>
          <a:stretch/>
        </p:blipFill>
        <p:spPr>
          <a:xfrm rot="1247368" flipH="1">
            <a:off x="2033319" y="4758928"/>
            <a:ext cx="432608" cy="362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9F62D758-3B15-5646-B0FE-BF23DB00D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 trans="43000" smoothnes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5099" y="2093591"/>
            <a:ext cx="1162050" cy="600075"/>
          </a:xfrm>
          <a:prstGeom prst="rect">
            <a:avLst/>
          </a:prstGeom>
        </p:spPr>
      </p:pic>
      <p:pic>
        <p:nvPicPr>
          <p:cNvPr id="15" name="Picture 14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8D3331D1-580C-FE48-977C-B18F9543C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240" y="2530697"/>
            <a:ext cx="581025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E672A2-58D1-994C-9EE3-F57328A1B2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7444" y="2453820"/>
            <a:ext cx="590550" cy="342900"/>
          </a:xfrm>
          <a:prstGeom prst="rect">
            <a:avLst/>
          </a:prstGeom>
        </p:spPr>
      </p:pic>
      <p:pic>
        <p:nvPicPr>
          <p:cNvPr id="17" name="Picture 16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7E5ADF58-074A-104B-976D-286DB24744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lasticWrap trans="53000" smoothnes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60768">
            <a:off x="6343730" y="2359247"/>
            <a:ext cx="685800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716EB6-EA8D-B947-B43A-82E4EE4B3E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lasticWrap trans="34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0696" y="2115131"/>
            <a:ext cx="990600" cy="600075"/>
          </a:xfrm>
          <a:prstGeom prst="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095165D8-34A4-014D-AAA3-E6CB7590A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lasticWrap trans="43000" smoothnes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188" y="2140490"/>
            <a:ext cx="1162050" cy="600075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2D65FF43-F62E-A34F-915B-EAC9488D4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lasticWrap trans="43000" smoothnes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16890">
            <a:off x="3364997" y="1863044"/>
            <a:ext cx="1162050" cy="600075"/>
          </a:xfrm>
          <a:prstGeom prst="rect">
            <a:avLst/>
          </a:prstGeom>
        </p:spPr>
      </p:pic>
      <p:pic>
        <p:nvPicPr>
          <p:cNvPr id="28" name="Picture 27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133D3086-4AE3-F845-BB56-ACDDC21049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9692" y="2407805"/>
            <a:ext cx="581025" cy="342900"/>
          </a:xfrm>
          <a:prstGeom prst="rect">
            <a:avLst/>
          </a:prstGeom>
        </p:spPr>
      </p:pic>
      <p:pic>
        <p:nvPicPr>
          <p:cNvPr id="29" name="Picture 28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2BAABE5C-C3B2-8740-A100-A14AB8F60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8534" y="2048330"/>
            <a:ext cx="581025" cy="342900"/>
          </a:xfrm>
          <a:prstGeom prst="rect">
            <a:avLst/>
          </a:prstGeom>
        </p:spPr>
      </p:pic>
      <p:pic>
        <p:nvPicPr>
          <p:cNvPr id="30" name="Picture 29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0E68351E-74CD-EE45-8165-866788F70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10913">
            <a:off x="7735773" y="2468880"/>
            <a:ext cx="581025" cy="342900"/>
          </a:xfrm>
          <a:prstGeom prst="rect">
            <a:avLst/>
          </a:prstGeom>
        </p:spPr>
      </p:pic>
      <p:pic>
        <p:nvPicPr>
          <p:cNvPr id="39" name="Picture 38" descr="A picture containing indoor&#10;&#10;Description automatically generated">
            <a:extLst>
              <a:ext uri="{FF2B5EF4-FFF2-40B4-BE49-F238E27FC236}">
                <a16:creationId xmlns:a16="http://schemas.microsoft.com/office/drawing/2014/main" id="{A78EDE80-8E4C-A842-BC58-E19A74F65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lasticWrap trans="43000" smoothnes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5099" y="1840372"/>
            <a:ext cx="1162050" cy="600075"/>
          </a:xfrm>
          <a:prstGeom prst="rect">
            <a:avLst/>
          </a:prstGeom>
        </p:spPr>
      </p:pic>
      <p:pic>
        <p:nvPicPr>
          <p:cNvPr id="40" name="Picture 39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D4165A1C-91AB-6743-B0F3-F93D2FF63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5859" y="1914482"/>
            <a:ext cx="581025" cy="342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A6D027-5DA0-6D4F-8B36-D91A1C382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6834" y="2200601"/>
            <a:ext cx="590550" cy="342900"/>
          </a:xfrm>
          <a:prstGeom prst="rect">
            <a:avLst/>
          </a:prstGeom>
        </p:spPr>
      </p:pic>
      <p:pic>
        <p:nvPicPr>
          <p:cNvPr id="42" name="Picture 41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82B135BF-2BB2-764A-ADBB-D8A0160F4E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lasticWrap trans="53000" smoothnes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2356" y="1968959"/>
            <a:ext cx="685800" cy="3429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E00309-5866-7140-84DE-54F75D809D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lasticWrap trans="34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6371" y="1817143"/>
            <a:ext cx="990600" cy="600075"/>
          </a:xfrm>
          <a:prstGeom prst="rect">
            <a:avLst/>
          </a:prstGeom>
        </p:spPr>
      </p:pic>
      <p:pic>
        <p:nvPicPr>
          <p:cNvPr id="44" name="Picture 43" descr="A picture containing indoor&#10;&#10;Description automatically generated">
            <a:extLst>
              <a:ext uri="{FF2B5EF4-FFF2-40B4-BE49-F238E27FC236}">
                <a16:creationId xmlns:a16="http://schemas.microsoft.com/office/drawing/2014/main" id="{F7383BAA-A2A9-914C-8646-1A77FA429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lasticWrap trans="43000" smoothnes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188" y="1887271"/>
            <a:ext cx="1162050" cy="600075"/>
          </a:xfrm>
          <a:prstGeom prst="rect">
            <a:avLst/>
          </a:prstGeom>
        </p:spPr>
      </p:pic>
      <p:pic>
        <p:nvPicPr>
          <p:cNvPr id="45" name="Picture 44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6DD2F6D3-C98B-F344-9C94-A49BE7689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2159" y="2200601"/>
            <a:ext cx="581025" cy="3429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FF91500-0535-7247-85EC-B3E71B116D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3880" y="2237112"/>
            <a:ext cx="590550" cy="342900"/>
          </a:xfrm>
          <a:prstGeom prst="rect">
            <a:avLst/>
          </a:prstGeom>
        </p:spPr>
      </p:pic>
      <p:pic>
        <p:nvPicPr>
          <p:cNvPr id="47" name="Picture 46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4D871443-EFA4-9E42-96E1-21735F983C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455" y="2262646"/>
            <a:ext cx="581025" cy="342900"/>
          </a:xfrm>
          <a:prstGeom prst="rect">
            <a:avLst/>
          </a:prstGeom>
        </p:spPr>
      </p:pic>
      <p:pic>
        <p:nvPicPr>
          <p:cNvPr id="48" name="Picture 47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142AEB2A-ABF1-3C41-8947-D61390F07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4607" y="2422850"/>
            <a:ext cx="581025" cy="342900"/>
          </a:xfrm>
          <a:prstGeom prst="rect">
            <a:avLst/>
          </a:prstGeom>
        </p:spPr>
      </p:pic>
      <p:pic>
        <p:nvPicPr>
          <p:cNvPr id="49" name="Picture 48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457C5975-7CDE-D54F-AE5D-7E6695DD2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2842" y="2476958"/>
            <a:ext cx="581025" cy="342900"/>
          </a:xfrm>
          <a:prstGeom prst="rect">
            <a:avLst/>
          </a:prstGeom>
        </p:spPr>
      </p:pic>
      <p:pic>
        <p:nvPicPr>
          <p:cNvPr id="50" name="Picture 49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9F5ADEDB-6D8A-274E-8DE3-89361B660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9932" y="2251400"/>
            <a:ext cx="581025" cy="342900"/>
          </a:xfrm>
          <a:prstGeom prst="rect">
            <a:avLst/>
          </a:prstGeom>
        </p:spPr>
      </p:pic>
      <p:pic>
        <p:nvPicPr>
          <p:cNvPr id="51" name="Picture 50" descr="A picture containing indoor&#10;&#10;Description automatically generated">
            <a:extLst>
              <a:ext uri="{FF2B5EF4-FFF2-40B4-BE49-F238E27FC236}">
                <a16:creationId xmlns:a16="http://schemas.microsoft.com/office/drawing/2014/main" id="{DABAC712-E40C-0043-94CF-5DFD02503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PlasticWrap trans="43000" smoothnes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4968" y="2332135"/>
            <a:ext cx="1162050" cy="600075"/>
          </a:xfrm>
          <a:prstGeom prst="rect">
            <a:avLst/>
          </a:prstGeom>
        </p:spPr>
      </p:pic>
      <p:pic>
        <p:nvPicPr>
          <p:cNvPr id="52" name="Picture 51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F9215A9B-8D86-A549-AFEE-266D58003F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5961" y="2557921"/>
            <a:ext cx="581025" cy="342900"/>
          </a:xfrm>
          <a:prstGeom prst="rect">
            <a:avLst/>
          </a:prstGeom>
        </p:spPr>
      </p:pic>
      <p:pic>
        <p:nvPicPr>
          <p:cNvPr id="53" name="Picture 52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B2CF6FD5-A670-484B-A100-7C7183B232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4916" y="2241875"/>
            <a:ext cx="581025" cy="342900"/>
          </a:xfrm>
          <a:prstGeom prst="rect">
            <a:avLst/>
          </a:prstGeom>
        </p:spPr>
      </p:pic>
      <p:pic>
        <p:nvPicPr>
          <p:cNvPr id="58" name="Picture 57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623A724D-DB88-C54A-8FE9-B85C510AD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439" y="2416137"/>
            <a:ext cx="581025" cy="342900"/>
          </a:xfrm>
          <a:prstGeom prst="rect">
            <a:avLst/>
          </a:prstGeom>
        </p:spPr>
      </p:pic>
      <p:pic>
        <p:nvPicPr>
          <p:cNvPr id="60" name="Picture 59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C69995D0-66E2-4241-9797-2D8E9A5465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6803" y="2436900"/>
            <a:ext cx="581025" cy="342900"/>
          </a:xfrm>
          <a:prstGeom prst="rect">
            <a:avLst/>
          </a:prstGeom>
        </p:spPr>
      </p:pic>
      <p:pic>
        <p:nvPicPr>
          <p:cNvPr id="63" name="Picture 62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0064926B-F7AA-B349-9994-BE978E16B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723" y="2552367"/>
            <a:ext cx="581025" cy="342900"/>
          </a:xfrm>
          <a:prstGeom prst="rect">
            <a:avLst/>
          </a:prstGeom>
        </p:spPr>
      </p:pic>
      <p:pic>
        <p:nvPicPr>
          <p:cNvPr id="65" name="Picture 64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7DBD26E8-A0DF-3549-AC69-E42AEE13C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5216" y="2525560"/>
            <a:ext cx="581025" cy="342900"/>
          </a:xfrm>
          <a:prstGeom prst="rect">
            <a:avLst/>
          </a:prstGeom>
        </p:spPr>
      </p:pic>
      <p:pic>
        <p:nvPicPr>
          <p:cNvPr id="95" name="Picture 94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B227BAEF-01F8-954B-BB62-0729AEA4C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2396" y="2406362"/>
            <a:ext cx="581025" cy="342900"/>
          </a:xfrm>
          <a:prstGeom prst="rect">
            <a:avLst/>
          </a:prstGeom>
        </p:spPr>
      </p:pic>
      <p:pic>
        <p:nvPicPr>
          <p:cNvPr id="109" name="Picture 108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6ED92B63-698F-CD47-AB4E-9698AA9B4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5989" y="1829912"/>
            <a:ext cx="581025" cy="342900"/>
          </a:xfrm>
          <a:prstGeom prst="rect">
            <a:avLst/>
          </a:prstGeom>
        </p:spPr>
      </p:pic>
      <p:pic>
        <p:nvPicPr>
          <p:cNvPr id="110" name="Picture 109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569BF9B8-2E9F-734C-9841-70F0218E9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7461" y="1827216"/>
            <a:ext cx="581025" cy="342900"/>
          </a:xfrm>
          <a:prstGeom prst="rect">
            <a:avLst/>
          </a:prstGeom>
        </p:spPr>
      </p:pic>
      <p:pic>
        <p:nvPicPr>
          <p:cNvPr id="111" name="Picture 110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B92C6ECA-4261-6142-B082-F967C9183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2558" y="1749494"/>
            <a:ext cx="581025" cy="342900"/>
          </a:xfrm>
          <a:prstGeom prst="rect">
            <a:avLst/>
          </a:prstGeom>
        </p:spPr>
      </p:pic>
      <p:pic>
        <p:nvPicPr>
          <p:cNvPr id="112" name="Picture 111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E139A3A3-0685-8644-8321-FC2BA504E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7430" y="2304041"/>
            <a:ext cx="581025" cy="342900"/>
          </a:xfrm>
          <a:prstGeom prst="rect">
            <a:avLst/>
          </a:prstGeom>
        </p:spPr>
      </p:pic>
      <p:pic>
        <p:nvPicPr>
          <p:cNvPr id="113" name="Picture 112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C662B9A4-7D8B-C449-976B-45F95EE2B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0051" y="2388163"/>
            <a:ext cx="581025" cy="342900"/>
          </a:xfrm>
          <a:prstGeom prst="rect">
            <a:avLst/>
          </a:prstGeom>
        </p:spPr>
      </p:pic>
      <p:pic>
        <p:nvPicPr>
          <p:cNvPr id="117" name="Picture 116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67144231-CAD0-0049-8992-E8D3009A1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1210" y="2202249"/>
            <a:ext cx="581025" cy="342900"/>
          </a:xfrm>
          <a:prstGeom prst="rect">
            <a:avLst/>
          </a:prstGeom>
        </p:spPr>
      </p:pic>
      <p:pic>
        <p:nvPicPr>
          <p:cNvPr id="139" name="Picture 138" descr="A picture containing weapon, brass knucks&#10;&#10;Description automatically generated">
            <a:extLst>
              <a:ext uri="{FF2B5EF4-FFF2-40B4-BE49-F238E27FC236}">
                <a16:creationId xmlns:a16="http://schemas.microsoft.com/office/drawing/2014/main" id="{7524D21B-5765-8446-B7CB-27AE13793401}"/>
              </a:ext>
            </a:extLst>
          </p:cNvPr>
          <p:cNvPicPr>
            <a:picLocks noChangeAspect="1"/>
          </p:cNvPicPr>
          <p:nvPr/>
        </p:nvPicPr>
        <p:blipFill>
          <a:blip r:embed="rId34">
            <a:duotone>
              <a:prstClr val="black"/>
              <a:srgbClr val="FAFF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artisticPlasticWrap smoothness="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9225" y="4568237"/>
            <a:ext cx="9403196" cy="1095375"/>
          </a:xfrm>
          <a:prstGeom prst="rect">
            <a:avLst/>
          </a:prstGeom>
        </p:spPr>
      </p:pic>
      <p:pic>
        <p:nvPicPr>
          <p:cNvPr id="119" name="Picture 118" descr="Blood Vessel.png">
            <a:extLst>
              <a:ext uri="{FF2B5EF4-FFF2-40B4-BE49-F238E27FC236}">
                <a16:creationId xmlns:a16="http://schemas.microsoft.com/office/drawing/2014/main" id="{05F73FCA-4370-3249-BBFD-4B4AA1075E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3" t="45335" r="33466" b="24935"/>
          <a:stretch/>
        </p:blipFill>
        <p:spPr>
          <a:xfrm>
            <a:off x="8594217" y="4546600"/>
            <a:ext cx="319841" cy="393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D93E4C0-B0DD-F742-97BF-9E21B7F06BD9}"/>
              </a:ext>
            </a:extLst>
          </p:cNvPr>
          <p:cNvSpPr txBox="1"/>
          <p:nvPr/>
        </p:nvSpPr>
        <p:spPr>
          <a:xfrm>
            <a:off x="3235068" y="2722422"/>
            <a:ext cx="1514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Immune Checkpoints</a:t>
            </a:r>
          </a:p>
        </p:txBody>
      </p:sp>
      <p:pic>
        <p:nvPicPr>
          <p:cNvPr id="104" name="Picture 103" descr="Blood Vessel.png">
            <a:extLst>
              <a:ext uri="{FF2B5EF4-FFF2-40B4-BE49-F238E27FC236}">
                <a16:creationId xmlns:a16="http://schemas.microsoft.com/office/drawing/2014/main" id="{E13F68AA-D589-964E-AD53-DB3BE56FEF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25"/>
          <a:stretch/>
        </p:blipFill>
        <p:spPr>
          <a:xfrm>
            <a:off x="8037634" y="3946259"/>
            <a:ext cx="1317276" cy="445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5" name="Picture 104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483794AB-C39D-C04C-8132-FAFEF02A3C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4102" y="3873810"/>
            <a:ext cx="581025" cy="342900"/>
          </a:xfrm>
          <a:prstGeom prst="rect">
            <a:avLst/>
          </a:prstGeom>
        </p:spPr>
      </p:pic>
      <p:pic>
        <p:nvPicPr>
          <p:cNvPr id="106" name="Picture 105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B97BD40D-7CC2-B648-B845-5E36786A00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6975" y="3531134"/>
            <a:ext cx="581025" cy="342900"/>
          </a:xfrm>
          <a:prstGeom prst="rect">
            <a:avLst/>
          </a:prstGeom>
        </p:spPr>
      </p:pic>
      <p:pic>
        <p:nvPicPr>
          <p:cNvPr id="107" name="Picture 106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2D089557-40C8-1E41-BFEC-947DE42841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9064" y="3665776"/>
            <a:ext cx="581025" cy="342900"/>
          </a:xfrm>
          <a:prstGeom prst="rect">
            <a:avLst/>
          </a:prstGeom>
        </p:spPr>
      </p:pic>
      <p:pic>
        <p:nvPicPr>
          <p:cNvPr id="108" name="Picture 107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4FDE49AD-3BF4-2E43-BFBD-BE02E13C4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8760" y="3675086"/>
            <a:ext cx="581025" cy="342900"/>
          </a:xfrm>
          <a:prstGeom prst="rect">
            <a:avLst/>
          </a:prstGeom>
        </p:spPr>
      </p:pic>
      <p:pic>
        <p:nvPicPr>
          <p:cNvPr id="114" name="Picture 113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1D0125E7-4694-924B-BCEB-31899BDF4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1679" y="3945285"/>
            <a:ext cx="581025" cy="342900"/>
          </a:xfrm>
          <a:prstGeom prst="rect">
            <a:avLst/>
          </a:prstGeom>
        </p:spPr>
      </p:pic>
      <p:sp>
        <p:nvSpPr>
          <p:cNvPr id="115" name="TextBox 120">
            <a:extLst>
              <a:ext uri="{FF2B5EF4-FFF2-40B4-BE49-F238E27FC236}">
                <a16:creationId xmlns:a16="http://schemas.microsoft.com/office/drawing/2014/main" id="{5401C7B8-0B5B-B949-B669-B1B9EB9A8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229" y="2932876"/>
            <a:ext cx="4764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PD-1</a:t>
            </a:r>
          </a:p>
        </p:txBody>
      </p:sp>
      <p:grpSp>
        <p:nvGrpSpPr>
          <p:cNvPr id="116" name="Group 98">
            <a:extLst>
              <a:ext uri="{FF2B5EF4-FFF2-40B4-BE49-F238E27FC236}">
                <a16:creationId xmlns:a16="http://schemas.microsoft.com/office/drawing/2014/main" id="{FD1153C7-55DD-7449-A4BE-EC84166D6D69}"/>
              </a:ext>
            </a:extLst>
          </p:cNvPr>
          <p:cNvGrpSpPr>
            <a:grpSpLocks/>
          </p:cNvGrpSpPr>
          <p:nvPr/>
        </p:nvGrpSpPr>
        <p:grpSpPr bwMode="auto">
          <a:xfrm rot="13029803">
            <a:off x="5501961" y="3041657"/>
            <a:ext cx="670460" cy="132223"/>
            <a:chOff x="7092280" y="3933056"/>
            <a:chExt cx="1466128" cy="310896"/>
          </a:xfrm>
        </p:grpSpPr>
        <p:sp>
          <p:nvSpPr>
            <p:cNvPr id="118" name="Rectangle 242">
              <a:extLst>
                <a:ext uri="{FF2B5EF4-FFF2-40B4-BE49-F238E27FC236}">
                  <a16:creationId xmlns:a16="http://schemas.microsoft.com/office/drawing/2014/main" id="{74EB45AA-31B4-1A43-80D2-DAF751C649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8008225" y="3588614"/>
              <a:ext cx="100584" cy="999782"/>
            </a:xfrm>
            <a:prstGeom prst="rect">
              <a:avLst/>
            </a:prstGeom>
            <a:solidFill>
              <a:srgbClr val="604A7B"/>
            </a:solidFill>
            <a:ln w="12700" cap="sq">
              <a:solidFill>
                <a:srgbClr val="4F81BD"/>
              </a:solidFill>
              <a:miter lim="800000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20" name="Left Bracket 119">
              <a:extLst>
                <a:ext uri="{FF2B5EF4-FFF2-40B4-BE49-F238E27FC236}">
                  <a16:creationId xmlns:a16="http://schemas.microsoft.com/office/drawing/2014/main" id="{62A426F5-84B5-A546-860D-689B3AFEA15B}"/>
                </a:ext>
              </a:extLst>
            </p:cNvPr>
            <p:cNvSpPr/>
            <p:nvPr/>
          </p:nvSpPr>
          <p:spPr>
            <a:xfrm rot="10800000">
              <a:off x="7092280" y="3933056"/>
              <a:ext cx="466344" cy="310896"/>
            </a:xfrm>
            <a:prstGeom prst="leftBracket">
              <a:avLst/>
            </a:prstGeom>
            <a:noFill/>
            <a:ln w="57150" cap="flat" cmpd="sng" algn="ctr">
              <a:solidFill>
                <a:srgbClr val="8064A2">
                  <a:lumMod val="7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1" name="Group 98">
            <a:extLst>
              <a:ext uri="{FF2B5EF4-FFF2-40B4-BE49-F238E27FC236}">
                <a16:creationId xmlns:a16="http://schemas.microsoft.com/office/drawing/2014/main" id="{9F4BE264-9FCC-DB42-8396-5EFEEAA049FA}"/>
              </a:ext>
            </a:extLst>
          </p:cNvPr>
          <p:cNvGrpSpPr>
            <a:grpSpLocks/>
          </p:cNvGrpSpPr>
          <p:nvPr/>
        </p:nvGrpSpPr>
        <p:grpSpPr bwMode="auto">
          <a:xfrm rot="15812221">
            <a:off x="5030579" y="2957276"/>
            <a:ext cx="725311" cy="121312"/>
            <a:chOff x="7092280" y="3933056"/>
            <a:chExt cx="1914735" cy="31089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23" name="Rectangle 242">
              <a:extLst>
                <a:ext uri="{FF2B5EF4-FFF2-40B4-BE49-F238E27FC236}">
                  <a16:creationId xmlns:a16="http://schemas.microsoft.com/office/drawing/2014/main" id="{33E7766C-AFA7-1C4F-AF2E-CD9468069B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8232552" y="3364369"/>
              <a:ext cx="100581" cy="1448345"/>
            </a:xfrm>
            <a:prstGeom prst="rect">
              <a:avLst/>
            </a:prstGeom>
            <a:grpFill/>
            <a:ln w="12700" cap="sq">
              <a:solidFill>
                <a:srgbClr val="4F81BD"/>
              </a:solidFill>
              <a:miter lim="800000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9A290A41-62A1-1849-ABB5-B67092AF2149}"/>
                </a:ext>
              </a:extLst>
            </p:cNvPr>
            <p:cNvSpPr/>
            <p:nvPr/>
          </p:nvSpPr>
          <p:spPr>
            <a:xfrm rot="10800000">
              <a:off x="7092280" y="3933056"/>
              <a:ext cx="466344" cy="310896"/>
            </a:xfrm>
            <a:prstGeom prst="leftBracke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5" name="Group 31">
            <a:extLst>
              <a:ext uri="{FF2B5EF4-FFF2-40B4-BE49-F238E27FC236}">
                <a16:creationId xmlns:a16="http://schemas.microsoft.com/office/drawing/2014/main" id="{3BBDC02B-71EB-7749-9A04-B982FB0589DC}"/>
              </a:ext>
            </a:extLst>
          </p:cNvPr>
          <p:cNvGrpSpPr>
            <a:grpSpLocks/>
          </p:cNvGrpSpPr>
          <p:nvPr/>
        </p:nvGrpSpPr>
        <p:grpSpPr bwMode="auto">
          <a:xfrm rot="10386188" flipH="1">
            <a:off x="5472993" y="3685366"/>
            <a:ext cx="77296" cy="662594"/>
            <a:chOff x="284" y="1968"/>
            <a:chExt cx="96" cy="338"/>
          </a:xfrm>
          <a:solidFill>
            <a:schemeClr val="accent2">
              <a:lumMod val="75000"/>
            </a:schemeClr>
          </a:solidFill>
        </p:grpSpPr>
        <p:sp>
          <p:nvSpPr>
            <p:cNvPr id="126" name="Rectangle 32">
              <a:extLst>
                <a:ext uri="{FF2B5EF4-FFF2-40B4-BE49-F238E27FC236}">
                  <a16:creationId xmlns:a16="http://schemas.microsoft.com/office/drawing/2014/main" id="{017D7263-C63A-2D46-ABAC-05137D900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" y="1968"/>
              <a:ext cx="48" cy="240"/>
            </a:xfrm>
            <a:prstGeom prst="rect">
              <a:avLst/>
            </a:prstGeom>
            <a:grpFill/>
            <a:ln w="12700" cap="sq">
              <a:solidFill>
                <a:srgbClr val="240A0C"/>
              </a:solidFill>
              <a:miter lim="800000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27" name="Rectangle 33">
              <a:extLst>
                <a:ext uri="{FF2B5EF4-FFF2-40B4-BE49-F238E27FC236}">
                  <a16:creationId xmlns:a16="http://schemas.microsoft.com/office/drawing/2014/main" id="{BAEEB2D9-8EAE-6F40-97B4-978E1496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" y="2210"/>
              <a:ext cx="96" cy="96"/>
            </a:xfrm>
            <a:prstGeom prst="rect">
              <a:avLst/>
            </a:prstGeom>
            <a:grpFill/>
            <a:ln w="12700" cap="sq">
              <a:solidFill>
                <a:srgbClr val="240A0C"/>
              </a:solidFill>
              <a:miter lim="800000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pic>
        <p:nvPicPr>
          <p:cNvPr id="128" name="Picture 127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548B2D97-3EED-0340-853A-3D6A17DBA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0698" y="3739934"/>
            <a:ext cx="581025" cy="342900"/>
          </a:xfrm>
          <a:prstGeom prst="rect">
            <a:avLst/>
          </a:prstGeom>
        </p:spPr>
      </p:pic>
      <p:grpSp>
        <p:nvGrpSpPr>
          <p:cNvPr id="129" name="Group 31">
            <a:extLst>
              <a:ext uri="{FF2B5EF4-FFF2-40B4-BE49-F238E27FC236}">
                <a16:creationId xmlns:a16="http://schemas.microsoft.com/office/drawing/2014/main" id="{D0B49DD8-C704-4443-A7BE-8180199D055C}"/>
              </a:ext>
            </a:extLst>
          </p:cNvPr>
          <p:cNvGrpSpPr>
            <a:grpSpLocks/>
          </p:cNvGrpSpPr>
          <p:nvPr/>
        </p:nvGrpSpPr>
        <p:grpSpPr bwMode="auto">
          <a:xfrm rot="7807239" flipH="1">
            <a:off x="6533590" y="3336153"/>
            <a:ext cx="84250" cy="795164"/>
            <a:chOff x="288" y="1968"/>
            <a:chExt cx="96" cy="336"/>
          </a:xfrm>
          <a:solidFill>
            <a:srgbClr val="1F497D">
              <a:lumMod val="75000"/>
            </a:srgbClr>
          </a:solidFill>
        </p:grpSpPr>
        <p:sp>
          <p:nvSpPr>
            <p:cNvPr id="130" name="Rectangle 32">
              <a:extLst>
                <a:ext uri="{FF2B5EF4-FFF2-40B4-BE49-F238E27FC236}">
                  <a16:creationId xmlns:a16="http://schemas.microsoft.com/office/drawing/2014/main" id="{FCC487D9-310E-AB4B-B43D-D2C5BF304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" y="1968"/>
              <a:ext cx="48" cy="240"/>
            </a:xfrm>
            <a:prstGeom prst="rect">
              <a:avLst/>
            </a:prstGeom>
            <a:grpFill/>
            <a:ln w="12700" cap="sq">
              <a:solidFill>
                <a:srgbClr val="240A0C"/>
              </a:solidFill>
              <a:miter lim="800000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31" name="Rectangle 33">
              <a:extLst>
                <a:ext uri="{FF2B5EF4-FFF2-40B4-BE49-F238E27FC236}">
                  <a16:creationId xmlns:a16="http://schemas.microsoft.com/office/drawing/2014/main" id="{A924C17C-1FED-524E-8261-D40EF0E30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08"/>
              <a:ext cx="96" cy="96"/>
            </a:xfrm>
            <a:prstGeom prst="rect">
              <a:avLst/>
            </a:prstGeom>
            <a:grpFill/>
            <a:ln w="12700" cap="sq">
              <a:solidFill>
                <a:srgbClr val="240A0C"/>
              </a:solidFill>
              <a:miter lim="800000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sp>
        <p:nvSpPr>
          <p:cNvPr id="132" name="TextBox 121">
            <a:extLst>
              <a:ext uri="{FF2B5EF4-FFF2-40B4-BE49-F238E27FC236}">
                <a16:creationId xmlns:a16="http://schemas.microsoft.com/office/drawing/2014/main" id="{7048CB02-0545-8642-BA7B-08792AAB1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76" y="3273284"/>
            <a:ext cx="6054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PD-L1</a:t>
            </a:r>
          </a:p>
        </p:txBody>
      </p:sp>
      <p:pic>
        <p:nvPicPr>
          <p:cNvPr id="133" name="Picture 132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76235A22-2F2E-9847-9691-06BD8EF1E6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169" y="3765036"/>
            <a:ext cx="581025" cy="342900"/>
          </a:xfrm>
          <a:prstGeom prst="rect">
            <a:avLst/>
          </a:prstGeom>
        </p:spPr>
      </p:pic>
      <p:pic>
        <p:nvPicPr>
          <p:cNvPr id="134" name="Picture 133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A2F25A7F-A464-2346-A10F-AA92BC0CF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8247" y="3617565"/>
            <a:ext cx="581025" cy="342900"/>
          </a:xfrm>
          <a:prstGeom prst="rect">
            <a:avLst/>
          </a:prstGeom>
        </p:spPr>
      </p:pic>
      <p:pic>
        <p:nvPicPr>
          <p:cNvPr id="135" name="Picture 134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7502F079-2BE1-854F-87E6-8310AB41F8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lasticWrap trans="63000" smoothnes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8739" y="3679548"/>
            <a:ext cx="581025" cy="342900"/>
          </a:xfrm>
          <a:prstGeom prst="rect">
            <a:avLst/>
          </a:prstGeom>
        </p:spPr>
      </p:pic>
      <p:pic>
        <p:nvPicPr>
          <p:cNvPr id="136" name="Picture 135" descr="CD4 T cell.png">
            <a:extLst>
              <a:ext uri="{FF2B5EF4-FFF2-40B4-BE49-F238E27FC236}">
                <a16:creationId xmlns:a16="http://schemas.microsoft.com/office/drawing/2014/main" id="{26456E58-EA17-794C-B37F-FCE307BF8905}"/>
              </a:ext>
            </a:extLst>
          </p:cNvPr>
          <p:cNvPicPr>
            <a:picLocks noChangeAspect="1"/>
          </p:cNvPicPr>
          <p:nvPr/>
        </p:nvPicPr>
        <p:blipFill>
          <a:blip r:embed="rId3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0633">
            <a:off x="5106166" y="2617661"/>
            <a:ext cx="694738" cy="730988"/>
          </a:xfrm>
          <a:prstGeom prst="rect">
            <a:avLst/>
          </a:prstGeom>
        </p:spPr>
      </p:pic>
      <p:pic>
        <p:nvPicPr>
          <p:cNvPr id="137" name="Picture 136" descr="CTL Round.png">
            <a:extLst>
              <a:ext uri="{FF2B5EF4-FFF2-40B4-BE49-F238E27FC236}">
                <a16:creationId xmlns:a16="http://schemas.microsoft.com/office/drawing/2014/main" id="{C63FB0B7-4D85-1F46-AD3E-6129A3DC3C1A}"/>
              </a:ext>
            </a:extLst>
          </p:cNvPr>
          <p:cNvPicPr>
            <a:picLocks noChangeAspect="1"/>
          </p:cNvPicPr>
          <p:nvPr/>
        </p:nvPicPr>
        <p:blipFill>
          <a:blip r:embed="rId3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98704">
            <a:off x="7351565" y="3694957"/>
            <a:ext cx="545880" cy="734338"/>
          </a:xfrm>
          <a:prstGeom prst="rect">
            <a:avLst/>
          </a:prstGeom>
        </p:spPr>
      </p:pic>
      <p:sp>
        <p:nvSpPr>
          <p:cNvPr id="140" name="TextBox 120">
            <a:extLst>
              <a:ext uri="{FF2B5EF4-FFF2-40B4-BE49-F238E27FC236}">
                <a16:creationId xmlns:a16="http://schemas.microsoft.com/office/drawing/2014/main" id="{3006DE62-40F5-C24A-B5E2-831830968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7441" y="3236417"/>
            <a:ext cx="607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CTLA4</a:t>
            </a:r>
          </a:p>
        </p:txBody>
      </p:sp>
      <p:sp>
        <p:nvSpPr>
          <p:cNvPr id="141" name="TextBox 120">
            <a:extLst>
              <a:ext uri="{FF2B5EF4-FFF2-40B4-BE49-F238E27FC236}">
                <a16:creationId xmlns:a16="http://schemas.microsoft.com/office/drawing/2014/main" id="{0C625161-3CD8-2F40-89FF-447E4B551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628" y="3579644"/>
            <a:ext cx="6967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CD80/86</a:t>
            </a:r>
          </a:p>
        </p:txBody>
      </p:sp>
      <p:grpSp>
        <p:nvGrpSpPr>
          <p:cNvPr id="142" name="Group 82">
            <a:extLst>
              <a:ext uri="{FF2B5EF4-FFF2-40B4-BE49-F238E27FC236}">
                <a16:creationId xmlns:a16="http://schemas.microsoft.com/office/drawing/2014/main" id="{5C87EA14-8E10-1D47-9BE1-AC15CB9D4A32}"/>
              </a:ext>
            </a:extLst>
          </p:cNvPr>
          <p:cNvGrpSpPr/>
          <p:nvPr/>
        </p:nvGrpSpPr>
        <p:grpSpPr bwMode="auto">
          <a:xfrm rot="15796426">
            <a:off x="5316608" y="3379385"/>
            <a:ext cx="266822" cy="186772"/>
            <a:chOff x="7348296" y="2403764"/>
            <a:chExt cx="678745" cy="318523"/>
          </a:xfrm>
          <a:effectLst>
            <a:glow rad="63500">
              <a:srgbClr val="8064A2">
                <a:satMod val="175000"/>
                <a:alpha val="40000"/>
              </a:srgbClr>
            </a:glow>
          </a:effectLst>
        </p:grpSpPr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6765AB89-B236-3A41-A87F-06D63BCCD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296" y="2403764"/>
              <a:ext cx="678745" cy="110692"/>
            </a:xfrm>
            <a:custGeom>
              <a:avLst/>
              <a:gdLst/>
              <a:ahLst/>
              <a:cxnLst>
                <a:cxn ang="0">
                  <a:pos x="480" y="0"/>
                </a:cxn>
                <a:cxn ang="0">
                  <a:pos x="288" y="276"/>
                </a:cxn>
                <a:cxn ang="0">
                  <a:pos x="0" y="276"/>
                </a:cxn>
              </a:cxnLst>
              <a:rect l="0" t="0" r="r" b="b"/>
              <a:pathLst>
                <a:path w="481" h="277">
                  <a:moveTo>
                    <a:pt x="480" y="0"/>
                  </a:moveTo>
                  <a:lnTo>
                    <a:pt x="288" y="276"/>
                  </a:lnTo>
                  <a:lnTo>
                    <a:pt x="0" y="276"/>
                  </a:lnTo>
                </a:path>
              </a:pathLst>
            </a:custGeom>
            <a:noFill/>
            <a:ln w="50800" cap="rnd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78F57551-A0D7-5949-B95F-B8E697482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296" y="2611595"/>
              <a:ext cx="678745" cy="110692"/>
            </a:xfrm>
            <a:custGeom>
              <a:avLst/>
              <a:gdLst/>
              <a:ahLst/>
              <a:cxnLst>
                <a:cxn ang="0">
                  <a:pos x="480" y="276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481" h="277">
                  <a:moveTo>
                    <a:pt x="480" y="276"/>
                  </a:move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80782BBF-630F-4F4E-A7FF-BB2DC782FB5B}"/>
              </a:ext>
            </a:extLst>
          </p:cNvPr>
          <p:cNvSpPr txBox="1"/>
          <p:nvPr/>
        </p:nvSpPr>
        <p:spPr>
          <a:xfrm>
            <a:off x="3616508" y="3554615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Ipilimumab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CEEF45A-461C-B04A-BF7F-50953753C237}"/>
              </a:ext>
            </a:extLst>
          </p:cNvPr>
          <p:cNvCxnSpPr>
            <a:cxnSpLocks/>
          </p:cNvCxnSpPr>
          <p:nvPr/>
        </p:nvCxnSpPr>
        <p:spPr>
          <a:xfrm flipV="1">
            <a:off x="4893469" y="3511098"/>
            <a:ext cx="483992" cy="1639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7" name="Group 82">
            <a:extLst>
              <a:ext uri="{FF2B5EF4-FFF2-40B4-BE49-F238E27FC236}">
                <a16:creationId xmlns:a16="http://schemas.microsoft.com/office/drawing/2014/main" id="{1E03D9BA-F820-754A-9C8F-971802713291}"/>
              </a:ext>
            </a:extLst>
          </p:cNvPr>
          <p:cNvGrpSpPr/>
          <p:nvPr/>
        </p:nvGrpSpPr>
        <p:grpSpPr bwMode="auto">
          <a:xfrm rot="13234700">
            <a:off x="6014832" y="3246522"/>
            <a:ext cx="266822" cy="186772"/>
            <a:chOff x="7348296" y="2403764"/>
            <a:chExt cx="678745" cy="318523"/>
          </a:xfrm>
          <a:effectLst>
            <a:glow rad="63500">
              <a:srgbClr val="8064A2">
                <a:satMod val="175000"/>
                <a:alpha val="40000"/>
              </a:srgbClr>
            </a:glow>
          </a:effectLst>
        </p:grpSpPr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F48AB784-C14F-0946-B4B8-5A743539E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296" y="2403764"/>
              <a:ext cx="678745" cy="110692"/>
            </a:xfrm>
            <a:custGeom>
              <a:avLst/>
              <a:gdLst/>
              <a:ahLst/>
              <a:cxnLst>
                <a:cxn ang="0">
                  <a:pos x="480" y="0"/>
                </a:cxn>
                <a:cxn ang="0">
                  <a:pos x="288" y="276"/>
                </a:cxn>
                <a:cxn ang="0">
                  <a:pos x="0" y="276"/>
                </a:cxn>
              </a:cxnLst>
              <a:rect l="0" t="0" r="r" b="b"/>
              <a:pathLst>
                <a:path w="481" h="277">
                  <a:moveTo>
                    <a:pt x="480" y="0"/>
                  </a:moveTo>
                  <a:lnTo>
                    <a:pt x="288" y="276"/>
                  </a:lnTo>
                  <a:lnTo>
                    <a:pt x="0" y="276"/>
                  </a:lnTo>
                </a:path>
              </a:pathLst>
            </a:custGeom>
            <a:noFill/>
            <a:ln w="50800" cap="rnd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6C8F0B2D-284E-0347-B413-3846B605B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296" y="2611595"/>
              <a:ext cx="678745" cy="110692"/>
            </a:xfrm>
            <a:custGeom>
              <a:avLst/>
              <a:gdLst/>
              <a:ahLst/>
              <a:cxnLst>
                <a:cxn ang="0">
                  <a:pos x="480" y="276"/>
                </a:cxn>
                <a:cxn ang="0">
                  <a:pos x="288" y="0"/>
                </a:cxn>
                <a:cxn ang="0">
                  <a:pos x="0" y="0"/>
                </a:cxn>
              </a:cxnLst>
              <a:rect l="0" t="0" r="r" b="b"/>
              <a:pathLst>
                <a:path w="481" h="277">
                  <a:moveTo>
                    <a:pt x="480" y="276"/>
                  </a:move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C7F0A90C-286E-304F-9ECB-CCF342113027}"/>
              </a:ext>
            </a:extLst>
          </p:cNvPr>
          <p:cNvSpPr txBox="1"/>
          <p:nvPr/>
        </p:nvSpPr>
        <p:spPr>
          <a:xfrm>
            <a:off x="6982579" y="2864579"/>
            <a:ext cx="182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Nivolumab</a:t>
            </a:r>
          </a:p>
          <a:p>
            <a:r>
              <a:rPr lang="en-US" sz="2000" dirty="0"/>
              <a:t>Pembrolizumab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494BCE1-890B-4643-B9B2-F7F92FA05111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6224545" y="3218522"/>
            <a:ext cx="758034" cy="757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541A274-9BA0-6948-87E9-398B311F9368}"/>
              </a:ext>
            </a:extLst>
          </p:cNvPr>
          <p:cNvGrpSpPr/>
          <p:nvPr/>
        </p:nvGrpSpPr>
        <p:grpSpPr>
          <a:xfrm>
            <a:off x="5203443" y="3729081"/>
            <a:ext cx="708148" cy="1252011"/>
            <a:chOff x="6397930" y="688182"/>
            <a:chExt cx="2663775" cy="5492130"/>
          </a:xfrm>
        </p:grpSpPr>
        <p:pic>
          <p:nvPicPr>
            <p:cNvPr id="153" name="Picture 152" descr="Mini APC.png">
              <a:extLst>
                <a:ext uri="{FF2B5EF4-FFF2-40B4-BE49-F238E27FC236}">
                  <a16:creationId xmlns:a16="http://schemas.microsoft.com/office/drawing/2014/main" id="{76417DB7-B920-F542-BC16-C06E4747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930" y="688182"/>
              <a:ext cx="2663775" cy="5492130"/>
            </a:xfrm>
            <a:prstGeom prst="rect">
              <a:avLst/>
            </a:prstGeom>
          </p:spPr>
        </p:pic>
        <p:pic>
          <p:nvPicPr>
            <p:cNvPr id="154" name="Picture 153" descr="MHC.png">
              <a:extLst>
                <a:ext uri="{FF2B5EF4-FFF2-40B4-BE49-F238E27FC236}">
                  <a16:creationId xmlns:a16="http://schemas.microsoft.com/office/drawing/2014/main" id="{311D5B7F-95D9-D341-9876-BC70DF6E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alphaModFix amt="38000"/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artisticGlowDiffused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18446">
              <a:off x="7206542" y="3263162"/>
              <a:ext cx="340753" cy="318626"/>
            </a:xfrm>
            <a:prstGeom prst="rect">
              <a:avLst/>
            </a:prstGeom>
          </p:spPr>
        </p:pic>
        <p:pic>
          <p:nvPicPr>
            <p:cNvPr id="155" name="Picture 154" descr="MHC.png">
              <a:extLst>
                <a:ext uri="{FF2B5EF4-FFF2-40B4-BE49-F238E27FC236}">
                  <a16:creationId xmlns:a16="http://schemas.microsoft.com/office/drawing/2014/main" id="{BF0C9BBC-1BBB-F04D-A113-446CCC0A0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293" y="2205112"/>
              <a:ext cx="340753" cy="318626"/>
            </a:xfrm>
            <a:prstGeom prst="rect">
              <a:avLst/>
            </a:prstGeom>
          </p:spPr>
        </p:pic>
        <p:pic>
          <p:nvPicPr>
            <p:cNvPr id="156" name="Picture 155" descr="APC Nucleus.png">
              <a:extLst>
                <a:ext uri="{FF2B5EF4-FFF2-40B4-BE49-F238E27FC236}">
                  <a16:creationId xmlns:a16="http://schemas.microsoft.com/office/drawing/2014/main" id="{40AC0B85-9C68-574F-80D8-C9ED0DB1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919" y="2628817"/>
              <a:ext cx="621751" cy="457170"/>
            </a:xfrm>
            <a:prstGeom prst="rect">
              <a:avLst/>
            </a:prstGeom>
          </p:spPr>
        </p:pic>
        <p:pic>
          <p:nvPicPr>
            <p:cNvPr id="157" name="Picture 156" descr="APC Nucleus.png">
              <a:extLst>
                <a:ext uri="{FF2B5EF4-FFF2-40B4-BE49-F238E27FC236}">
                  <a16:creationId xmlns:a16="http://schemas.microsoft.com/office/drawing/2014/main" id="{AC38FB32-4E6C-5148-A77E-C3BCFF753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alphaModFix amt="61000"/>
              <a:extLst>
                <a:ext uri="{BEBA8EAE-BF5A-486C-A8C5-ECC9F3942E4B}">
                  <a14:imgProps xmlns:a14="http://schemas.microsoft.com/office/drawing/2010/main">
                    <a14:imgLayer r:embed="rId46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919" y="2644724"/>
              <a:ext cx="621751" cy="457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149933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1405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March 2011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978783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57448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May 2013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4836420" y="1671065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1730628" y="1804966"/>
            <a:ext cx="701859" cy="3097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Aldesleukin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(IL-2)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2081558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1367789" y="2214440"/>
            <a:ext cx="77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December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1995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175316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911884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May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1975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48487" y="1804966"/>
            <a:ext cx="850668" cy="309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DTIC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Dacarbazine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1173821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4436939" y="796514"/>
            <a:ext cx="798962" cy="873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Tafinlar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(Dabrafenib)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------------------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Mekinist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(Trametinib)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For Stage IV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526553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130702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August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2011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905399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485900" y="-60737"/>
            <a:ext cx="6172200" cy="857250"/>
          </a:xfrm>
        </p:spPr>
        <p:txBody>
          <a:bodyPr>
            <a:normAutofit/>
          </a:bodyPr>
          <a:lstStyle/>
          <a:p>
            <a:r>
              <a:rPr lang="en-US" sz="2400" dirty="0"/>
              <a:t>Approved Therapies for Advanced Melanoma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562845" y="1709223"/>
            <a:ext cx="831876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Ipilimumab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) for Stage IV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Dz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47808" y="2214440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5506425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5276228" y="2507155"/>
            <a:ext cx="47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136850" y="1709224"/>
            <a:ext cx="739153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Opdivo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(Nivolumab) for Stage IV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4389693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5826631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Oct 2015</a:t>
            </a: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6085295" y="1669572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5869534" y="2526885"/>
            <a:ext cx="13584" cy="9822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TextBox 45"/>
          <p:cNvSpPr txBox="1"/>
          <p:nvPr/>
        </p:nvSpPr>
        <p:spPr>
          <a:xfrm>
            <a:off x="5644546" y="2214440"/>
            <a:ext cx="46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2015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506812" y="3254059"/>
            <a:ext cx="739028" cy="71887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Ipilimumab &amp; Nivolumab in Combination for Systemic Dz</a:t>
            </a: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6259635" y="2535580"/>
            <a:ext cx="0" cy="15463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" name="TextBox 65"/>
          <p:cNvSpPr txBox="1"/>
          <p:nvPr/>
        </p:nvSpPr>
        <p:spPr>
          <a:xfrm>
            <a:off x="5997698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Nov 2015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793340" y="3993174"/>
            <a:ext cx="884585" cy="1149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Trametinib for Systemic Dz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------------------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Vemurafenib &amp;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Combimetinib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for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Syst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Dz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943476" y="2911561"/>
            <a:ext cx="853714" cy="325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Zelboraf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(Vemurafenib)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379076" y="2911561"/>
            <a:ext cx="748167" cy="5282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</a:rPr>
              <a:t>Intron 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</a:rPr>
              <a:t>(Interferon-α2b) for Adjuvant</a:t>
            </a:r>
            <a:endParaRPr lang="en-US" sz="863" b="1" dirty="0">
              <a:solidFill>
                <a:srgbClr val="000000"/>
              </a:solidFill>
              <a:latin typeface="Calibri"/>
              <a:ea typeface="ＭＳ Ｐゴシック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52125" y="2911561"/>
            <a:ext cx="804343" cy="309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Hydrea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Hydroxyurea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813722" y="2911561"/>
            <a:ext cx="903620" cy="325559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Pembrolizumab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33077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2017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6895014" y="2114753"/>
            <a:ext cx="0" cy="4078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6506735" y="1703022"/>
            <a:ext cx="776559" cy="4117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Opdivo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(Nivolumab) for Adjuvant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7057511" y="2535715"/>
            <a:ext cx="0" cy="4011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Box 64"/>
          <p:cNvSpPr txBox="1"/>
          <p:nvPr/>
        </p:nvSpPr>
        <p:spPr>
          <a:xfrm>
            <a:off x="6795573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April 2018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6690658" y="2911561"/>
            <a:ext cx="733708" cy="7472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Trametinib for Adjuvant Dz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57511" y="2498789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June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2018</a:t>
            </a: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7319448" y="1669572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" name="Rectangle 80"/>
          <p:cNvSpPr/>
          <p:nvPr/>
        </p:nvSpPr>
        <p:spPr bwMode="auto">
          <a:xfrm>
            <a:off x="6931169" y="1009650"/>
            <a:ext cx="776559" cy="675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Encorafenib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 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Benimetinib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For Stage IV Dz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1377950" y="4413421"/>
            <a:ext cx="1880753" cy="325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Oncogene-Directed Therapy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1377825" y="4091281"/>
            <a:ext cx="1880753" cy="3255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Immune-Directed Therapy</a:t>
            </a:r>
          </a:p>
        </p:txBody>
      </p:sp>
      <p:cxnSp>
        <p:nvCxnSpPr>
          <p:cNvPr id="88" name="Straight Connector 87"/>
          <p:cNvCxnSpPr>
            <a:cxnSpLocks/>
            <a:endCxn id="35" idx="0"/>
          </p:cNvCxnSpPr>
          <p:nvPr/>
        </p:nvCxnSpPr>
        <p:spPr bwMode="auto">
          <a:xfrm>
            <a:off x="3978783" y="1111251"/>
            <a:ext cx="0" cy="59797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 bwMode="auto">
          <a:xfrm>
            <a:off x="3562845" y="699374"/>
            <a:ext cx="831876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Sylatron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(Peg-IFN-alfa-2b) for adjuvant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B927C1C-7517-7742-ACDA-85E6F7B3CB8D}"/>
              </a:ext>
            </a:extLst>
          </p:cNvPr>
          <p:cNvCxnSpPr>
            <a:cxnSpLocks/>
          </p:cNvCxnSpPr>
          <p:nvPr/>
        </p:nvCxnSpPr>
        <p:spPr bwMode="auto">
          <a:xfrm>
            <a:off x="7886865" y="2528705"/>
            <a:ext cx="0" cy="134874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9A67E0C-B4F1-F246-B71A-EA6251A8DE38}"/>
              </a:ext>
            </a:extLst>
          </p:cNvPr>
          <p:cNvSpPr txBox="1"/>
          <p:nvPr/>
        </p:nvSpPr>
        <p:spPr>
          <a:xfrm>
            <a:off x="7669143" y="2210243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Feb.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2019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E310762-2243-804D-8C31-2FCE45CC7F5A}"/>
              </a:ext>
            </a:extLst>
          </p:cNvPr>
          <p:cNvSpPr/>
          <p:nvPr/>
        </p:nvSpPr>
        <p:spPr bwMode="auto">
          <a:xfrm>
            <a:off x="7435056" y="3852359"/>
            <a:ext cx="903620" cy="442218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(Pembrolizumab)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as adjuvant Tx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9D6B5FD-2065-0446-BA51-DB92A42E45AF}"/>
              </a:ext>
            </a:extLst>
          </p:cNvPr>
          <p:cNvGrpSpPr/>
          <p:nvPr/>
        </p:nvGrpSpPr>
        <p:grpSpPr>
          <a:xfrm>
            <a:off x="562483" y="2357671"/>
            <a:ext cx="7814807" cy="342068"/>
            <a:chOff x="749977" y="3143562"/>
            <a:chExt cx="10419742" cy="4560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7D48B1-1037-A64A-8815-CC94684AB57E}"/>
                </a:ext>
              </a:extLst>
            </p:cNvPr>
            <p:cNvCxnSpPr/>
            <p:nvPr/>
          </p:nvCxnSpPr>
          <p:spPr>
            <a:xfrm>
              <a:off x="75885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C89484E-618A-2B44-85CE-0346979676E8}"/>
                </a:ext>
              </a:extLst>
            </p:cNvPr>
            <p:cNvCxnSpPr/>
            <p:nvPr/>
          </p:nvCxnSpPr>
          <p:spPr>
            <a:xfrm>
              <a:off x="1116971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87542E-4BEB-BF40-82F3-C3019F05CA2F}"/>
                </a:ext>
              </a:extLst>
            </p:cNvPr>
            <p:cNvCxnSpPr/>
            <p:nvPr/>
          </p:nvCxnSpPr>
          <p:spPr>
            <a:xfrm flipH="1" flipV="1">
              <a:off x="749977" y="3373724"/>
              <a:ext cx="43927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DBB37E8-D42A-CB47-9BC9-B79285E9BEE3}"/>
                </a:ext>
              </a:extLst>
            </p:cNvPr>
            <p:cNvCxnSpPr/>
            <p:nvPr/>
          </p:nvCxnSpPr>
          <p:spPr>
            <a:xfrm flipH="1">
              <a:off x="1696488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82FE7CA-E70F-A446-872D-D2E6715FF290}"/>
                </a:ext>
              </a:extLst>
            </p:cNvPr>
            <p:cNvCxnSpPr/>
            <p:nvPr/>
          </p:nvCxnSpPr>
          <p:spPr>
            <a:xfrm flipH="1">
              <a:off x="1833844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B51A65-7AAC-8B42-BE19-5CFD825DEC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9496" y="3371607"/>
              <a:ext cx="6740223" cy="42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2E8A58F-2B27-1A40-8B95-EE346C9EA260}"/>
                </a:ext>
              </a:extLst>
            </p:cNvPr>
            <p:cNvCxnSpPr/>
            <p:nvPr/>
          </p:nvCxnSpPr>
          <p:spPr>
            <a:xfrm flipH="1">
              <a:off x="1469085" y="3373724"/>
              <a:ext cx="1920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D3FFE5E-7BC2-AE44-A8F1-EC48F4DBA30C}"/>
                </a:ext>
              </a:extLst>
            </p:cNvPr>
            <p:cNvCxnSpPr/>
            <p:nvPr/>
          </p:nvCxnSpPr>
          <p:spPr>
            <a:xfrm flipH="1">
              <a:off x="134780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27947CD-B8DB-E645-90DB-4CD44270A122}"/>
                </a:ext>
              </a:extLst>
            </p:cNvPr>
            <p:cNvCxnSpPr/>
            <p:nvPr/>
          </p:nvCxnSpPr>
          <p:spPr>
            <a:xfrm flipH="1">
              <a:off x="121246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2736974-13B1-4748-9690-08594350B236}"/>
                </a:ext>
              </a:extLst>
            </p:cNvPr>
            <p:cNvCxnSpPr/>
            <p:nvPr/>
          </p:nvCxnSpPr>
          <p:spPr>
            <a:xfrm flipH="1">
              <a:off x="1994853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4BB56E-90E7-3841-94A9-D65D6D40CE19}"/>
                </a:ext>
              </a:extLst>
            </p:cNvPr>
            <p:cNvCxnSpPr/>
            <p:nvPr/>
          </p:nvCxnSpPr>
          <p:spPr>
            <a:xfrm flipH="1">
              <a:off x="2132209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55F83DE-421C-B840-B323-D566F7494463}"/>
                </a:ext>
              </a:extLst>
            </p:cNvPr>
            <p:cNvCxnSpPr/>
            <p:nvPr/>
          </p:nvCxnSpPr>
          <p:spPr>
            <a:xfrm flipH="1" flipV="1">
              <a:off x="2283412" y="3373724"/>
              <a:ext cx="165934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6F3EF9-C8E3-724F-84EC-F96232327678}"/>
                </a:ext>
              </a:extLst>
            </p:cNvPr>
            <p:cNvGrpSpPr/>
            <p:nvPr/>
          </p:nvGrpSpPr>
          <p:grpSpPr>
            <a:xfrm>
              <a:off x="3966687" y="3373724"/>
              <a:ext cx="373705" cy="0"/>
              <a:chOff x="1396219" y="5468975"/>
              <a:chExt cx="373705" cy="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9BC1DE-4715-DA49-A846-6429820CE071}"/>
                  </a:ext>
                </a:extLst>
              </p:cNvPr>
              <p:cNvCxnSpPr/>
              <p:nvPr/>
            </p:nvCxnSpPr>
            <p:spPr>
              <a:xfrm flipH="1">
                <a:off x="1396219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CDB5832-743A-B74E-A896-B1BEF70A7C00}"/>
                  </a:ext>
                </a:extLst>
              </p:cNvPr>
              <p:cNvCxnSpPr/>
              <p:nvPr/>
            </p:nvCxnSpPr>
            <p:spPr>
              <a:xfrm flipH="1">
                <a:off x="1533575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E05D78C-80E9-9649-87EA-59E031694012}"/>
                  </a:ext>
                </a:extLst>
              </p:cNvPr>
              <p:cNvCxnSpPr/>
              <p:nvPr/>
            </p:nvCxnSpPr>
            <p:spPr>
              <a:xfrm flipH="1">
                <a:off x="1676838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1CDCAE-0EA6-364C-BECE-2898AAF0221F}"/>
              </a:ext>
            </a:extLst>
          </p:cNvPr>
          <p:cNvCxnSpPr/>
          <p:nvPr/>
        </p:nvCxnSpPr>
        <p:spPr bwMode="auto">
          <a:xfrm>
            <a:off x="6085295" y="902139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15B7007-E933-BD43-BE68-02444AC4F444}"/>
              </a:ext>
            </a:extLst>
          </p:cNvPr>
          <p:cNvSpPr/>
          <p:nvPr/>
        </p:nvSpPr>
        <p:spPr bwMode="auto">
          <a:xfrm>
            <a:off x="5680673" y="691695"/>
            <a:ext cx="809244" cy="4540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(Ipilimumab) as Adjuvant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6CE04C5-42A0-9146-80B4-052F56440541}"/>
              </a:ext>
            </a:extLst>
          </p:cNvPr>
          <p:cNvSpPr/>
          <p:nvPr/>
        </p:nvSpPr>
        <p:spPr bwMode="auto">
          <a:xfrm>
            <a:off x="5681979" y="1218560"/>
            <a:ext cx="806631" cy="43529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Imlygic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talimogene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laherparepvec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CB9B4E5-B3DA-AD4C-BE71-5561EEEBA8FB}"/>
              </a:ext>
            </a:extLst>
          </p:cNvPr>
          <p:cNvSpPr txBox="1"/>
          <p:nvPr/>
        </p:nvSpPr>
        <p:spPr>
          <a:xfrm>
            <a:off x="1789317" y="2507155"/>
            <a:ext cx="58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January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1998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3AD2DD-8E0F-EF48-956F-BF502ABDF249}"/>
              </a:ext>
            </a:extLst>
          </p:cNvPr>
          <p:cNvSpPr txBox="1"/>
          <p:nvPr/>
        </p:nvSpPr>
        <p:spPr>
          <a:xfrm>
            <a:off x="549163" y="2214440"/>
            <a:ext cx="68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December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1967</a:t>
            </a:r>
          </a:p>
        </p:txBody>
      </p:sp>
    </p:spTree>
    <p:extLst>
      <p:ext uri="{BB962C8B-B14F-4D97-AF65-F5344CB8AC3E}">
        <p14:creationId xmlns:p14="http://schemas.microsoft.com/office/powerpoint/2010/main" val="161029325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1405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March 2011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978783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574483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May 2013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4836420" y="1671065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769694" y="2507155"/>
            <a:ext cx="62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January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1998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30628" y="1804966"/>
            <a:ext cx="701859" cy="3097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Aldesleukin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(IL-2)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2081558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1367789" y="2214440"/>
            <a:ext cx="77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December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1995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175316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911884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May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1975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48487" y="1804966"/>
            <a:ext cx="850668" cy="309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DTIC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Dacarbazine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1173821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4436939" y="796514"/>
            <a:ext cx="798962" cy="873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Tafinlar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(Dabrafenib)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------------------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Mekinist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(Trametinib)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For Stage IV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5265530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130702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August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2125" y="2214440"/>
            <a:ext cx="67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December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1967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905399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485900" y="-60737"/>
            <a:ext cx="6172200" cy="857250"/>
          </a:xfrm>
        </p:spPr>
        <p:txBody>
          <a:bodyPr>
            <a:normAutofit/>
          </a:bodyPr>
          <a:lstStyle/>
          <a:p>
            <a:r>
              <a:rPr lang="en-US" sz="2400" dirty="0"/>
              <a:t>Approved Therapies for Advanced Melanoma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562845" y="1709223"/>
            <a:ext cx="831876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Ipilimumab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) for Stage IV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Dz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47808" y="2214440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5506425" y="2103110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5276228" y="2507155"/>
            <a:ext cx="47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136850" y="1709224"/>
            <a:ext cx="739153" cy="405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Opdivo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(Nivolumab) for Stage IV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4389693" y="2535578"/>
            <a:ext cx="0" cy="4293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5826631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Oct 2015</a:t>
            </a: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5869534" y="2526885"/>
            <a:ext cx="13584" cy="9822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TextBox 45"/>
          <p:cNvSpPr txBox="1"/>
          <p:nvPr/>
        </p:nvSpPr>
        <p:spPr>
          <a:xfrm>
            <a:off x="5644546" y="2214440"/>
            <a:ext cx="46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Sept.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2015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506812" y="3254059"/>
            <a:ext cx="739028" cy="71887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Ipilimumab &amp; Nivolumab in Combination for Systemic Dz</a:t>
            </a: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6259635" y="2535580"/>
            <a:ext cx="0" cy="15463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" name="TextBox 65"/>
          <p:cNvSpPr txBox="1"/>
          <p:nvPr/>
        </p:nvSpPr>
        <p:spPr>
          <a:xfrm>
            <a:off x="5997698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Nov 2015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793340" y="3993174"/>
            <a:ext cx="884585" cy="1149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Trametinib for Systemic Dz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------------------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Vemurafenib &amp;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Combimetinib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for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Syst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Dz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943476" y="2911561"/>
            <a:ext cx="853714" cy="325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Zelboraf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(Vemurafenib)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379076" y="2911561"/>
            <a:ext cx="748167" cy="528233"/>
          </a:xfrm>
          <a:prstGeom prst="rect">
            <a:avLst/>
          </a:prstGeom>
          <a:solidFill>
            <a:srgbClr val="DBEEF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</a:rPr>
              <a:t>Intron 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</a:rPr>
              <a:t>(Interferon-α2b) for Adjuvant</a:t>
            </a:r>
            <a:endParaRPr lang="en-US" sz="863" b="1" dirty="0">
              <a:solidFill>
                <a:srgbClr val="000000"/>
              </a:solidFill>
              <a:latin typeface="Calibri"/>
              <a:ea typeface="ＭＳ Ｐゴシック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52125" y="2911561"/>
            <a:ext cx="804343" cy="309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Hydrea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 (</a:t>
            </a:r>
            <a:r>
              <a:rPr lang="en-US" sz="863" dirty="0" err="1">
                <a:solidFill>
                  <a:prstClr val="white"/>
                </a:solidFill>
                <a:latin typeface="Calibri"/>
                <a:ea typeface="ＭＳ Ｐゴシック" charset="0"/>
              </a:rPr>
              <a:t>Hydroxyurea</a:t>
            </a:r>
            <a:r>
              <a:rPr lang="en-US" sz="863" dirty="0">
                <a:solidFill>
                  <a:prstClr val="white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813722" y="2911561"/>
            <a:ext cx="903620" cy="325559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Pembrolizumab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33077" y="250715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Dec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2017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6895014" y="2114753"/>
            <a:ext cx="0" cy="4078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6506735" y="1703022"/>
            <a:ext cx="776559" cy="411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Opdivo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(Nivolumab) for Adjuvant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7057511" y="2535715"/>
            <a:ext cx="0" cy="4011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Box 64"/>
          <p:cNvSpPr txBox="1"/>
          <p:nvPr/>
        </p:nvSpPr>
        <p:spPr>
          <a:xfrm>
            <a:off x="6795573" y="221444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April 2018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6690658" y="2911561"/>
            <a:ext cx="733708" cy="7472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Dabrafenib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Trametinib for Adjuvant Dz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57511" y="2498789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June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2018</a:t>
            </a: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7319448" y="1669572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" name="Rectangle 80"/>
          <p:cNvSpPr/>
          <p:nvPr/>
        </p:nvSpPr>
        <p:spPr bwMode="auto">
          <a:xfrm>
            <a:off x="6931169" y="1009650"/>
            <a:ext cx="776559" cy="675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Combination 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Encorafenib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&amp; 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Benimetinib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For Stage IV Dz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1377888" y="4413421"/>
            <a:ext cx="1880753" cy="325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Oncogene-Directed Therapy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1377888" y="4091281"/>
            <a:ext cx="1880753" cy="3255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Immune-Directed Therapy</a:t>
            </a:r>
          </a:p>
        </p:txBody>
      </p:sp>
      <p:cxnSp>
        <p:nvCxnSpPr>
          <p:cNvPr id="88" name="Straight Connector 87"/>
          <p:cNvCxnSpPr>
            <a:cxnSpLocks/>
            <a:endCxn id="35" idx="0"/>
          </p:cNvCxnSpPr>
          <p:nvPr/>
        </p:nvCxnSpPr>
        <p:spPr bwMode="auto">
          <a:xfrm>
            <a:off x="3978783" y="1111251"/>
            <a:ext cx="0" cy="59797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 bwMode="auto">
          <a:xfrm>
            <a:off x="3562845" y="699374"/>
            <a:ext cx="831876" cy="405530"/>
          </a:xfrm>
          <a:prstGeom prst="rect">
            <a:avLst/>
          </a:prstGeom>
          <a:solidFill>
            <a:srgbClr val="DBEEF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Sylatron</a:t>
            </a: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 (Peg-IFN-alfa-2b) for adjuvant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B927C1C-7517-7742-ACDA-85E6F7B3CB8D}"/>
              </a:ext>
            </a:extLst>
          </p:cNvPr>
          <p:cNvCxnSpPr>
            <a:cxnSpLocks/>
          </p:cNvCxnSpPr>
          <p:nvPr/>
        </p:nvCxnSpPr>
        <p:spPr bwMode="auto">
          <a:xfrm>
            <a:off x="7886865" y="2528705"/>
            <a:ext cx="0" cy="134874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9A67E0C-B4F1-F246-B71A-EA6251A8DE38}"/>
              </a:ext>
            </a:extLst>
          </p:cNvPr>
          <p:cNvSpPr txBox="1"/>
          <p:nvPr/>
        </p:nvSpPr>
        <p:spPr>
          <a:xfrm>
            <a:off x="7669143" y="2210243"/>
            <a:ext cx="4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Feb.</a:t>
            </a: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2019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E310762-2243-804D-8C31-2FCE45CC7F5A}"/>
              </a:ext>
            </a:extLst>
          </p:cNvPr>
          <p:cNvSpPr/>
          <p:nvPr/>
        </p:nvSpPr>
        <p:spPr bwMode="auto">
          <a:xfrm>
            <a:off x="7435056" y="3852359"/>
            <a:ext cx="903620" cy="44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Keytruda</a:t>
            </a:r>
            <a:endParaRPr lang="en-US" sz="863" dirty="0">
              <a:solidFill>
                <a:srgbClr val="000000"/>
              </a:solidFill>
              <a:latin typeface="Calibri"/>
              <a:ea typeface="ＭＳ Ｐゴシック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(Pembrolizumab)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as adjuvant Tx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9D6B5FD-2065-0446-BA51-DB92A42E45AF}"/>
              </a:ext>
            </a:extLst>
          </p:cNvPr>
          <p:cNvGrpSpPr/>
          <p:nvPr/>
        </p:nvGrpSpPr>
        <p:grpSpPr>
          <a:xfrm>
            <a:off x="562483" y="2357671"/>
            <a:ext cx="7814807" cy="342068"/>
            <a:chOff x="749977" y="3143562"/>
            <a:chExt cx="10419742" cy="4560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7D48B1-1037-A64A-8815-CC94684AB57E}"/>
                </a:ext>
              </a:extLst>
            </p:cNvPr>
            <p:cNvCxnSpPr/>
            <p:nvPr/>
          </p:nvCxnSpPr>
          <p:spPr>
            <a:xfrm>
              <a:off x="75885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C89484E-618A-2B44-85CE-0346979676E8}"/>
                </a:ext>
              </a:extLst>
            </p:cNvPr>
            <p:cNvCxnSpPr/>
            <p:nvPr/>
          </p:nvCxnSpPr>
          <p:spPr>
            <a:xfrm>
              <a:off x="11169719" y="3143562"/>
              <a:ext cx="0" cy="4560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87542E-4BEB-BF40-82F3-C3019F05CA2F}"/>
                </a:ext>
              </a:extLst>
            </p:cNvPr>
            <p:cNvCxnSpPr/>
            <p:nvPr/>
          </p:nvCxnSpPr>
          <p:spPr>
            <a:xfrm flipH="1" flipV="1">
              <a:off x="749977" y="3373724"/>
              <a:ext cx="43927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DBB37E8-D42A-CB47-9BC9-B79285E9BEE3}"/>
                </a:ext>
              </a:extLst>
            </p:cNvPr>
            <p:cNvCxnSpPr/>
            <p:nvPr/>
          </p:nvCxnSpPr>
          <p:spPr>
            <a:xfrm flipH="1">
              <a:off x="1696488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82FE7CA-E70F-A446-872D-D2E6715FF290}"/>
                </a:ext>
              </a:extLst>
            </p:cNvPr>
            <p:cNvCxnSpPr/>
            <p:nvPr/>
          </p:nvCxnSpPr>
          <p:spPr>
            <a:xfrm flipH="1">
              <a:off x="1833844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B51A65-7AAC-8B42-BE19-5CFD825DEC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9496" y="3371607"/>
              <a:ext cx="6740223" cy="42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2E8A58F-2B27-1A40-8B95-EE346C9EA260}"/>
                </a:ext>
              </a:extLst>
            </p:cNvPr>
            <p:cNvCxnSpPr/>
            <p:nvPr/>
          </p:nvCxnSpPr>
          <p:spPr>
            <a:xfrm flipH="1">
              <a:off x="1469085" y="3373724"/>
              <a:ext cx="1920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D3FFE5E-7BC2-AE44-A8F1-EC48F4DBA30C}"/>
                </a:ext>
              </a:extLst>
            </p:cNvPr>
            <p:cNvCxnSpPr/>
            <p:nvPr/>
          </p:nvCxnSpPr>
          <p:spPr>
            <a:xfrm flipH="1">
              <a:off x="134780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27947CD-B8DB-E645-90DB-4CD44270A122}"/>
                </a:ext>
              </a:extLst>
            </p:cNvPr>
            <p:cNvCxnSpPr/>
            <p:nvPr/>
          </p:nvCxnSpPr>
          <p:spPr>
            <a:xfrm flipH="1">
              <a:off x="1212461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2736974-13B1-4748-9690-08594350B236}"/>
                </a:ext>
              </a:extLst>
            </p:cNvPr>
            <p:cNvCxnSpPr/>
            <p:nvPr/>
          </p:nvCxnSpPr>
          <p:spPr>
            <a:xfrm flipH="1">
              <a:off x="1994853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4BB56E-90E7-3841-94A9-D65D6D40CE19}"/>
                </a:ext>
              </a:extLst>
            </p:cNvPr>
            <p:cNvCxnSpPr/>
            <p:nvPr/>
          </p:nvCxnSpPr>
          <p:spPr>
            <a:xfrm flipH="1">
              <a:off x="2132209" y="3373724"/>
              <a:ext cx="9308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55F83DE-421C-B840-B323-D566F7494463}"/>
                </a:ext>
              </a:extLst>
            </p:cNvPr>
            <p:cNvCxnSpPr/>
            <p:nvPr/>
          </p:nvCxnSpPr>
          <p:spPr>
            <a:xfrm flipH="1" flipV="1">
              <a:off x="2283412" y="3373724"/>
              <a:ext cx="165934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6F3EF9-C8E3-724F-84EC-F96232327678}"/>
                </a:ext>
              </a:extLst>
            </p:cNvPr>
            <p:cNvGrpSpPr/>
            <p:nvPr/>
          </p:nvGrpSpPr>
          <p:grpSpPr>
            <a:xfrm>
              <a:off x="3966687" y="3373724"/>
              <a:ext cx="373705" cy="0"/>
              <a:chOff x="1396219" y="5468975"/>
              <a:chExt cx="373705" cy="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9BC1DE-4715-DA49-A846-6429820CE071}"/>
                  </a:ext>
                </a:extLst>
              </p:cNvPr>
              <p:cNvCxnSpPr/>
              <p:nvPr/>
            </p:nvCxnSpPr>
            <p:spPr>
              <a:xfrm flipH="1">
                <a:off x="1396219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CDB5832-743A-B74E-A896-B1BEF70A7C00}"/>
                  </a:ext>
                </a:extLst>
              </p:cNvPr>
              <p:cNvCxnSpPr/>
              <p:nvPr/>
            </p:nvCxnSpPr>
            <p:spPr>
              <a:xfrm flipH="1">
                <a:off x="1533575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E05D78C-80E9-9649-87EA-59E031694012}"/>
                  </a:ext>
                </a:extLst>
              </p:cNvPr>
              <p:cNvCxnSpPr/>
              <p:nvPr/>
            </p:nvCxnSpPr>
            <p:spPr>
              <a:xfrm flipH="1">
                <a:off x="1676838" y="5468975"/>
                <a:ext cx="93086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033231-6214-8E42-A786-3AD025E50708}"/>
              </a:ext>
            </a:extLst>
          </p:cNvPr>
          <p:cNvCxnSpPr/>
          <p:nvPr/>
        </p:nvCxnSpPr>
        <p:spPr bwMode="auto">
          <a:xfrm>
            <a:off x="6085295" y="1669572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F734F26-435A-184F-8C0C-8E0EF0352235}"/>
              </a:ext>
            </a:extLst>
          </p:cNvPr>
          <p:cNvCxnSpPr/>
          <p:nvPr/>
        </p:nvCxnSpPr>
        <p:spPr bwMode="auto">
          <a:xfrm>
            <a:off x="6085295" y="902139"/>
            <a:ext cx="0" cy="8613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EEEF27-C9FD-2A47-A8FD-46B68E63D452}"/>
              </a:ext>
            </a:extLst>
          </p:cNvPr>
          <p:cNvSpPr/>
          <p:nvPr/>
        </p:nvSpPr>
        <p:spPr bwMode="auto">
          <a:xfrm>
            <a:off x="5680673" y="691695"/>
            <a:ext cx="809244" cy="454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Yervoy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(Ipilimumab) as Adjuvant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176FB7A-4535-5143-B479-7D555440ADF9}"/>
              </a:ext>
            </a:extLst>
          </p:cNvPr>
          <p:cNvSpPr/>
          <p:nvPr/>
        </p:nvSpPr>
        <p:spPr bwMode="auto">
          <a:xfrm>
            <a:off x="5681979" y="1218560"/>
            <a:ext cx="806631" cy="43529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Imlygic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talimogene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alibri"/>
                <a:ea typeface="ＭＳ Ｐゴシック" charset="0"/>
              </a:rPr>
              <a:t>laherparepvec</a:t>
            </a:r>
            <a:r>
              <a:rPr lang="en-US" sz="825" dirty="0">
                <a:solidFill>
                  <a:srgbClr val="000000"/>
                </a:solidFill>
                <a:latin typeface="Calibri"/>
                <a:ea typeface="ＭＳ Ｐゴシック" charset="0"/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25A2926-67AF-1D4F-9B16-2BB9ACA398F0}"/>
              </a:ext>
            </a:extLst>
          </p:cNvPr>
          <p:cNvSpPr/>
          <p:nvPr/>
        </p:nvSpPr>
        <p:spPr bwMode="auto">
          <a:xfrm>
            <a:off x="1377887" y="3761935"/>
            <a:ext cx="1880753" cy="325559"/>
          </a:xfrm>
          <a:prstGeom prst="rect">
            <a:avLst/>
          </a:prstGeom>
          <a:solidFill>
            <a:srgbClr val="DBEEF4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63" dirty="0">
                <a:solidFill>
                  <a:srgbClr val="000000"/>
                </a:solidFill>
                <a:latin typeface="Calibri"/>
                <a:ea typeface="ＭＳ Ｐゴシック" charset="0"/>
              </a:rPr>
              <a:t>Adjuvant Therapy</a:t>
            </a:r>
          </a:p>
        </p:txBody>
      </p:sp>
    </p:spTree>
    <p:extLst>
      <p:ext uri="{BB962C8B-B14F-4D97-AF65-F5344CB8AC3E}">
        <p14:creationId xmlns:p14="http://schemas.microsoft.com/office/powerpoint/2010/main" val="3960622246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38454</TotalTime>
  <Words>2486</Words>
  <Application>Microsoft Macintosh PowerPoint</Application>
  <PresentationFormat>On-screen Show (16:9)</PresentationFormat>
  <Paragraphs>648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Times</vt:lpstr>
      <vt:lpstr>Times New Roman</vt:lpstr>
      <vt:lpstr>Office Theme</vt:lpstr>
      <vt:lpstr>Therapeutic Updates in Melanoma:  IO for Earlier Stage Disease</vt:lpstr>
      <vt:lpstr>Disclosures</vt:lpstr>
      <vt:lpstr>Learning Objectives</vt:lpstr>
      <vt:lpstr>Approved Therapies for Advanced Melanoma</vt:lpstr>
      <vt:lpstr>Approved Therapies for Advanced Melanoma</vt:lpstr>
      <vt:lpstr>PowerPoint Presentation</vt:lpstr>
      <vt:lpstr>PowerPoint Presentation</vt:lpstr>
      <vt:lpstr>Approved Therapies for Advanced Melanoma</vt:lpstr>
      <vt:lpstr>Approved Therapies for Advanced Melanoma</vt:lpstr>
      <vt:lpstr>Approved Therapies for Advanced Melanoma</vt:lpstr>
      <vt:lpstr>COMBI-d &amp; COMBI-v 5 Year OS Data</vt:lpstr>
      <vt:lpstr>KEYNOTE-006 5 Year OS Data</vt:lpstr>
      <vt:lpstr>CheckMate-067 5 Year OS Data</vt:lpstr>
      <vt:lpstr>Therapy for Resected Disease</vt:lpstr>
      <vt:lpstr>Therapy for Resected Disease</vt:lpstr>
      <vt:lpstr>EORTC 18071: Ipilimumab vs. Placebo </vt:lpstr>
      <vt:lpstr>CheckMate 238: Nivolumab vs. Ipilimumab </vt:lpstr>
      <vt:lpstr>KEYNOTE-054: Pembrolizumab vs. Placebo </vt:lpstr>
      <vt:lpstr>COMBI-AD: Dabrafenib/Trametinib vs. Placebo </vt:lpstr>
      <vt:lpstr>Options for Resected Disease</vt:lpstr>
      <vt:lpstr>Prognosis</vt:lpstr>
      <vt:lpstr>Systemic Therapy for Stage II Disease</vt:lpstr>
      <vt:lpstr>KEYNOTE-716 Study Design</vt:lpstr>
      <vt:lpstr>NeoAdjuvant Therapy for Melanoma: Advantages</vt:lpstr>
      <vt:lpstr>OpACIN Study Design</vt:lpstr>
      <vt:lpstr>OpACIN Relapse-Free Survival</vt:lpstr>
      <vt:lpstr>Ipi/Nivo vs. Nivo Neoadjuvant Study Design</vt:lpstr>
      <vt:lpstr>Ipi/Nivo vs. Nivo Neoadjuvant RFS/ORR/pCR</vt:lpstr>
      <vt:lpstr>OpACIN-neo Study Design</vt:lpstr>
      <vt:lpstr>OpACIN-neo Recurrence-Free Survival</vt:lpstr>
      <vt:lpstr>COMBI-NEO Study Design</vt:lpstr>
      <vt:lpstr>COMBI-NEO Event-Free Survival</vt:lpstr>
      <vt:lpstr>Neo-Combi Study Design</vt:lpstr>
      <vt:lpstr>Neo-Combi Results</vt:lpstr>
      <vt:lpstr>NeoAdjuvant Therapy for Melanoma: Considerations</vt:lpstr>
      <vt:lpstr>International Neoadjuvant Melanoma Consortium</vt:lpstr>
      <vt:lpstr>Summary</vt:lpstr>
      <vt:lpstr>Acknowledgements</vt:lpstr>
    </vt:vector>
  </TitlesOfParts>
  <Company>Dermatology Columbia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Club 4-10-12</dc:title>
  <dc:creator>David Miller</dc:creator>
  <cp:lastModifiedBy>Miller, David M.,M.D.,Ph.D.</cp:lastModifiedBy>
  <cp:revision>744</cp:revision>
  <cp:lastPrinted>2019-12-11T13:36:34Z</cp:lastPrinted>
  <dcterms:created xsi:type="dcterms:W3CDTF">2012-04-08T22:06:06Z</dcterms:created>
  <dcterms:modified xsi:type="dcterms:W3CDTF">2019-12-11T20:29:12Z</dcterms:modified>
</cp:coreProperties>
</file>